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F_EA395EAD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26_7207EEB5.xml" ContentType="application/vnd.ms-powerpoint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sldIdLst>
    <p:sldId id="271" r:id="rId5"/>
    <p:sldId id="293" r:id="rId6"/>
    <p:sldId id="273" r:id="rId7"/>
    <p:sldId id="294" r:id="rId8"/>
    <p:sldId id="284" r:id="rId9"/>
    <p:sldId id="279" r:id="rId10"/>
    <p:sldId id="297" r:id="rId11"/>
    <p:sldId id="298" r:id="rId12"/>
    <p:sldId id="299" r:id="rId13"/>
    <p:sldId id="280" r:id="rId14"/>
    <p:sldId id="310" r:id="rId15"/>
    <p:sldId id="312" r:id="rId16"/>
    <p:sldId id="313" r:id="rId17"/>
    <p:sldId id="283" r:id="rId18"/>
    <p:sldId id="295" r:id="rId19"/>
    <p:sldId id="304" r:id="rId20"/>
    <p:sldId id="316" r:id="rId21"/>
    <p:sldId id="307" r:id="rId22"/>
    <p:sldId id="315" r:id="rId23"/>
    <p:sldId id="287" r:id="rId24"/>
    <p:sldId id="314" r:id="rId25"/>
    <p:sldId id="311" r:id="rId26"/>
    <p:sldId id="265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E011F21-305B-6D44-5158-D4F0D9FD89D8}" name="게스트 사용자" initials="게사" userId="S::urn:spo:anon#44246830232dcb6a5bce29e0ee1e68c16983c532c44d03c2376870138cd88dcc::" providerId="AD"/>
  <p188:author id="{D834B176-233D-1E53-5AE8-F82287670037}" name="지윤 김" initials="지김" userId="74d493036403a356" providerId="Windows Live"/>
  <p188:author id="{06D179AB-B60C-28E1-7762-FFF2B02493C2}" name="게스트 사용자" initials="게사" userId="게스트 사용자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F9FCFD"/>
    <a:srgbClr val="2D4C5E"/>
    <a:srgbClr val="44616D"/>
    <a:srgbClr val="146772"/>
    <a:srgbClr val="F3F9FB"/>
    <a:srgbClr val="718EA0"/>
    <a:srgbClr val="6C899B"/>
    <a:srgbClr val="23B0C3"/>
    <a:srgbClr val="95E2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70481-76E1-10B8-1735-A56D0520254E}" v="1197" dt="2024-09-25T11:34:25.458"/>
    <p1510:client id="{0DB53664-5802-426C-A71A-258FCBDCF402}" v="5" dt="2024-09-24T11:39:29.410"/>
    <p1510:client id="{10C0DE22-F888-68BE-97E5-474148D53E72}" v="1290" dt="2024-09-25T03:50:35.575"/>
    <p1510:client id="{1248135C-31AA-57C6-287F-D880FA48371A}" v="596" dt="2024-09-25T18:38:32.328"/>
    <p1510:client id="{1C59C865-8F80-6B32-5D80-228F2504DB08}" v="627" dt="2024-09-25T12:22:21.621"/>
    <p1510:client id="{3E7660D1-05A6-A85E-9346-2966F60EE467}" v="108" dt="2024-09-24T11:53:12.043"/>
    <p1510:client id="{489FF3A0-AEFE-46CA-096C-F4EAAED3F031}" v="75" dt="2024-09-25T13:06:28.571"/>
    <p1510:client id="{4EBC6F47-08C9-3CEE-D17A-C4D136270E79}" v="879" dt="2024-09-25T14:46:36.798"/>
    <p1510:client id="{61BF5456-41C0-254D-9CC1-2F81A361C000}" v="2" dt="2024-09-26T03:59:56.806"/>
    <p1510:client id="{9950653D-0D9D-2F5E-FD46-5CDDF2158F89}" v="207" dt="2024-09-26T03:00:12.628"/>
    <p1510:client id="{C3C7B942-52D0-3DBD-E999-3FC4FC1C2527}" v="20" dt="2024-09-25T07:52:58.340"/>
    <p1510:client id="{CCEF90FA-0B46-2BC7-0AD4-D605889D0396}" v="5" dt="2024-09-25T13:30:35.937"/>
    <p1510:client id="{D3353E8A-F3CB-5EFC-6254-5E0CAFF063FB}" v="76" dt="2024-09-26T03:43:30.975"/>
    <p1510:client id="{DCDE150D-69E8-5AD7-34C1-C7FEBB028D7F}" v="280" dt="2024-09-26T02:40:27.6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83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omments/modernComment_10F_EA395EA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21BB27D-9164-4556-B1E7-24B93847EF39}" authorId="{D834B176-233D-1E53-5AE8-F82287670037}" created="2024-09-10T09:01:48.275">
    <pc:sldMkLst xmlns:pc="http://schemas.microsoft.com/office/powerpoint/2013/main/command">
      <pc:docMk/>
      <pc:sldMk cId="3929628333" sldId="271"/>
    </pc:sldMkLst>
    <p188:txBody>
      <a:bodyPr/>
      <a:lstStyle/>
      <a:p>
        <a:r>
          <a:rPr lang="ko-KR" altLang="en-US"/>
          <a:t>처음 프로젝트개요(이다은)
진행상황 + 개인발표1 (김지윤)
개인발표2 + 향후계획 마무리(이다은)</a:t>
        </a:r>
      </a:p>
    </p188:txBody>
  </p188:cm>
  <p188:cm id="{3F51FB72-7694-42C3-BEF7-06C0DC6FBB2B}" authorId="{5E011F21-305B-6D44-5158-D4F0D9FD89D8}" created="2024-09-25T11:01:03.603">
    <pc:sldMkLst xmlns:pc="http://schemas.microsoft.com/office/powerpoint/2013/main/command">
      <pc:docMk/>
      <pc:sldMk cId="3929628333" sldId="271"/>
    </pc:sldMkLst>
    <p188:txBody>
      <a:bodyPr/>
      <a:lstStyle/>
      <a:p>
        <a:r>
          <a:rPr lang="ko-KR" altLang="en-US"/>
          <a:t>안녕하세요 임영웅팀 박수진, 정지원 입니다. 발표 시작하겠습니다.</a:t>
        </a:r>
      </a:p>
    </p188:txBody>
  </p188:cm>
</p188:cmLst>
</file>

<file path=ppt/comments/modernComment_126_7207EEB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8E456CA-E77A-443B-BD66-F83B97CFEF7B}" authorId="{D834B176-233D-1E53-5AE8-F82287670037}" created="2024-09-09T13:39:09.064">
    <pc:sldMkLst xmlns:pc="http://schemas.microsoft.com/office/powerpoint/2013/main/command">
      <pc:docMk/>
      <pc:sldMk cId="1913122485" sldId="294"/>
    </pc:sldMkLst>
    <p188:replyLst>
      <p188:reply id="{FC4A5706-859D-4981-B497-33DE0D8DAF5D}" authorId="{D834B176-233D-1E53-5AE8-F82287670037}" created="2024-09-10T02:55:05.415">
        <p188:txBody>
          <a:bodyPr/>
          <a:lstStyle/>
          <a:p>
            <a:r>
              <a:rPr lang="ko-KR" altLang="en-US"/>
              <a:t>사용자 및 관리자</a:t>
            </a:r>
          </a:p>
        </p188:txBody>
      </p188:reply>
    </p188:replyLst>
    <p188:txBody>
      <a:bodyPr/>
      <a:lstStyle/>
      <a:p>
        <a:r>
          <a:rPr lang="ko-KR" altLang="en-US"/>
          <a:t>저희 프로젝트는 GPS 신호가 잡히지 않는 실내 환경에서 비콘(Beacon) 기술을 이용하여 사람의 위치를 실시간으로 추적하는 시스템을 개발하는 것입니다. 이 시스템은 수집된 위치 데이터를 웹 서비스와 연동하여 사용자에게 실시간으로 위치 정보를 제공할 수 있도록 구성되어 있습니다.</a:t>
        </a:r>
      </a:p>
    </p188:txBody>
  </p188:cm>
  <p188:cm id="{C75B9F84-22F7-40F7-BB61-1F33754ECBFE}" authorId="{5E011F21-305B-6D44-5158-D4F0D9FD89D8}" created="2024-09-25T11:16:18.747">
    <pc:sldMkLst xmlns:pc="http://schemas.microsoft.com/office/powerpoint/2013/main/command">
      <pc:docMk/>
      <pc:sldMk cId="1913122485" sldId="294"/>
    </pc:sldMkLst>
    <p188:txBody>
      <a:bodyPr/>
      <a:lstStyle/>
      <a:p>
        <a:r>
          <a:rPr lang="ko-KR" altLang="en-US"/>
          <a:t>비콘을 활용하여 작업자의 위치를 실시간으로 추적하고, 시각적으로 표시하는 시스템</a:t>
        </a:r>
      </a:p>
    </p188:txBody>
  </p188:cm>
</p188:cmLst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0C211-14F3-40BD-A279-F448B692DB1B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9828D8-21F8-44E2-8940-B7DD4C53EE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824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안녕하세요</a:t>
            </a:r>
            <a:r>
              <a:rPr lang="en-US" altLang="ko-KR"/>
              <a:t>, </a:t>
            </a:r>
            <a:r>
              <a:rPr lang="ko-KR" altLang="en-US"/>
              <a:t>임영웅팀의 발표를 맡은 이다은 김지윤입니다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026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처음 데이터는 왼쪽과 같이 수집하였습니다</a:t>
            </a:r>
            <a:r>
              <a:rPr lang="en-US" altLang="ko-KR"/>
              <a:t>.</a:t>
            </a:r>
          </a:p>
          <a:p>
            <a:r>
              <a:rPr lang="ko-KR" altLang="en-US"/>
              <a:t>그리고 모델을 학습 시킬 때에도 해당 데이터셋을 그대로 사용하여 다양하게 시도해보았습니다</a:t>
            </a:r>
            <a:r>
              <a:rPr lang="en-US" altLang="ko-KR"/>
              <a:t>.</a:t>
            </a:r>
          </a:p>
          <a:p>
            <a:r>
              <a:rPr lang="ko-KR" altLang="en-US"/>
              <a:t>그러나</a:t>
            </a:r>
            <a:r>
              <a:rPr lang="en-US" altLang="ko-KR"/>
              <a:t>, </a:t>
            </a:r>
            <a:r>
              <a:rPr lang="ko-KR" altLang="en-US"/>
              <a:t>주변 선배님들께 자문을 구하고 관련 논문을 찾아보았을 때</a:t>
            </a:r>
            <a:r>
              <a:rPr lang="en-US" altLang="ko-KR"/>
              <a:t>, </a:t>
            </a:r>
            <a:r>
              <a:rPr lang="ko-KR" altLang="en-US"/>
              <a:t>고정 값들은 학습의 입력으로 사용하지 않고</a:t>
            </a:r>
            <a:r>
              <a:rPr lang="en-US" altLang="ko-KR"/>
              <a:t>, </a:t>
            </a:r>
            <a:r>
              <a:rPr lang="ko-KR" altLang="en-US"/>
              <a:t>특징이 있는</a:t>
            </a:r>
            <a:r>
              <a:rPr lang="en-US" altLang="ko-KR"/>
              <a:t>, </a:t>
            </a:r>
            <a:r>
              <a:rPr lang="ko-KR" altLang="en-US"/>
              <a:t>변화가 있는 값들만으로 구성한다고 하여</a:t>
            </a:r>
            <a:r>
              <a:rPr lang="en-US" altLang="ko-KR"/>
              <a:t>,</a:t>
            </a:r>
          </a:p>
          <a:p>
            <a:r>
              <a:rPr lang="ko-KR" altLang="en-US"/>
              <a:t>오른쪽과 같이 변환하여 다시 진행하였습니다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8843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처음 데이터는 왼쪽과 같이 수집하였습니다</a:t>
            </a:r>
            <a:r>
              <a:rPr lang="en-US" altLang="ko-KR"/>
              <a:t>.</a:t>
            </a:r>
          </a:p>
          <a:p>
            <a:r>
              <a:rPr lang="ko-KR" altLang="en-US"/>
              <a:t>그리고 모델을 학습 시킬 때에도 해당 데이터셋을 그대로 사용하여 다양하게 시도해보았습니다</a:t>
            </a:r>
            <a:r>
              <a:rPr lang="en-US" altLang="ko-KR"/>
              <a:t>.</a:t>
            </a:r>
          </a:p>
          <a:p>
            <a:r>
              <a:rPr lang="ko-KR" altLang="en-US"/>
              <a:t>그러나</a:t>
            </a:r>
            <a:r>
              <a:rPr lang="en-US" altLang="ko-KR"/>
              <a:t>, </a:t>
            </a:r>
            <a:r>
              <a:rPr lang="ko-KR" altLang="en-US"/>
              <a:t>주변 선배님들께 자문을 구하고 관련 논문을 찾아보았을 때</a:t>
            </a:r>
            <a:r>
              <a:rPr lang="en-US" altLang="ko-KR"/>
              <a:t>, </a:t>
            </a:r>
            <a:r>
              <a:rPr lang="ko-KR" altLang="en-US"/>
              <a:t>고정 값들은 학습의 입력으로 사용하지 않고</a:t>
            </a:r>
            <a:r>
              <a:rPr lang="en-US" altLang="ko-KR"/>
              <a:t>, </a:t>
            </a:r>
            <a:r>
              <a:rPr lang="ko-KR" altLang="en-US"/>
              <a:t>특징이 있는</a:t>
            </a:r>
            <a:r>
              <a:rPr lang="en-US" altLang="ko-KR"/>
              <a:t>, </a:t>
            </a:r>
            <a:r>
              <a:rPr lang="ko-KR" altLang="en-US"/>
              <a:t>변화가 있는 값들만으로 구성한다고 하여</a:t>
            </a:r>
            <a:r>
              <a:rPr lang="en-US" altLang="ko-KR"/>
              <a:t>,</a:t>
            </a:r>
          </a:p>
          <a:p>
            <a:r>
              <a:rPr lang="ko-KR" altLang="en-US"/>
              <a:t>오른쪽과 같이 변환하여 다시 진행하였습니다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5669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처음 데이터는 왼쪽과 같이 수집하였습니다</a:t>
            </a:r>
            <a:r>
              <a:rPr lang="en-US" altLang="ko-KR"/>
              <a:t>.</a:t>
            </a:r>
          </a:p>
          <a:p>
            <a:r>
              <a:rPr lang="ko-KR" altLang="en-US"/>
              <a:t>그리고 모델을 학습 시킬 때에도 해당 데이터셋을 그대로 사용하여 다양하게 시도해보았습니다</a:t>
            </a:r>
            <a:r>
              <a:rPr lang="en-US" altLang="ko-KR"/>
              <a:t>.</a:t>
            </a:r>
          </a:p>
          <a:p>
            <a:r>
              <a:rPr lang="ko-KR" altLang="en-US"/>
              <a:t>그러나</a:t>
            </a:r>
            <a:r>
              <a:rPr lang="en-US" altLang="ko-KR"/>
              <a:t>, </a:t>
            </a:r>
            <a:r>
              <a:rPr lang="ko-KR" altLang="en-US"/>
              <a:t>주변 선배님들께 자문을 구하고 관련 논문을 찾아보았을 때</a:t>
            </a:r>
            <a:r>
              <a:rPr lang="en-US" altLang="ko-KR"/>
              <a:t>, </a:t>
            </a:r>
            <a:r>
              <a:rPr lang="ko-KR" altLang="en-US"/>
              <a:t>고정 값들은 학습의 입력으로 사용하지 않고</a:t>
            </a:r>
            <a:r>
              <a:rPr lang="en-US" altLang="ko-KR"/>
              <a:t>, </a:t>
            </a:r>
            <a:r>
              <a:rPr lang="ko-KR" altLang="en-US"/>
              <a:t>특징이 있는</a:t>
            </a:r>
            <a:r>
              <a:rPr lang="en-US" altLang="ko-KR"/>
              <a:t>, </a:t>
            </a:r>
            <a:r>
              <a:rPr lang="ko-KR" altLang="en-US"/>
              <a:t>변화가 있는 값들만으로 구성한다고 하여</a:t>
            </a:r>
            <a:r>
              <a:rPr lang="en-US" altLang="ko-KR"/>
              <a:t>,</a:t>
            </a:r>
          </a:p>
          <a:p>
            <a:r>
              <a:rPr lang="ko-KR" altLang="en-US"/>
              <a:t>오른쪽과 같이 변환하여 다시 진행하였습니다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240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처음 데이터는 왼쪽과 같이 수집하였습니다</a:t>
            </a:r>
            <a:r>
              <a:rPr lang="en-US" altLang="ko-KR"/>
              <a:t>.</a:t>
            </a:r>
          </a:p>
          <a:p>
            <a:r>
              <a:rPr lang="ko-KR" altLang="en-US"/>
              <a:t>그리고 모델을 학습 시킬 때에도 해당 데이터셋을 그대로 사용하여 다양하게 시도해보았습니다</a:t>
            </a:r>
            <a:r>
              <a:rPr lang="en-US" altLang="ko-KR"/>
              <a:t>.</a:t>
            </a:r>
          </a:p>
          <a:p>
            <a:r>
              <a:rPr lang="ko-KR" altLang="en-US"/>
              <a:t>그러나</a:t>
            </a:r>
            <a:r>
              <a:rPr lang="en-US" altLang="ko-KR"/>
              <a:t>, </a:t>
            </a:r>
            <a:r>
              <a:rPr lang="ko-KR" altLang="en-US"/>
              <a:t>주변 선배님들께 자문을 구하고 관련 논문을 찾아보았을 때</a:t>
            </a:r>
            <a:r>
              <a:rPr lang="en-US" altLang="ko-KR"/>
              <a:t>, </a:t>
            </a:r>
            <a:r>
              <a:rPr lang="ko-KR" altLang="en-US"/>
              <a:t>고정 값들은 학습의 입력으로 사용하지 않고</a:t>
            </a:r>
            <a:r>
              <a:rPr lang="en-US" altLang="ko-KR"/>
              <a:t>, </a:t>
            </a:r>
            <a:r>
              <a:rPr lang="ko-KR" altLang="en-US"/>
              <a:t>특징이 있는</a:t>
            </a:r>
            <a:r>
              <a:rPr lang="en-US" altLang="ko-KR"/>
              <a:t>, </a:t>
            </a:r>
            <a:r>
              <a:rPr lang="ko-KR" altLang="en-US"/>
              <a:t>변화가 있는 값들만으로 구성한다고 하여</a:t>
            </a:r>
            <a:r>
              <a:rPr lang="en-US" altLang="ko-KR"/>
              <a:t>,</a:t>
            </a:r>
          </a:p>
          <a:p>
            <a:r>
              <a:rPr lang="ko-KR" altLang="en-US"/>
              <a:t>오른쪽과 같이 변환하여 다시 진행하였습니다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5371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안녕하세요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다음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발표를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맡은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정지원입니다</a:t>
            </a:r>
            <a:r>
              <a:rPr lang="en-US" altLang="ko-KR" dirty="0">
                <a:ea typeface="맑은 고딕"/>
              </a:rPr>
              <a:t>.</a:t>
            </a:r>
            <a:endParaRPr 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0483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우선</a:t>
            </a:r>
            <a:r>
              <a:rPr lang="en-US" altLang="ko-KR" dirty="0">
                <a:ea typeface="맑은 고딕"/>
              </a:rPr>
              <a:t>,</a:t>
            </a:r>
            <a:r>
              <a:rPr lang="ko-KR" altLang="en-US" dirty="0">
                <a:ea typeface="맑은 고딕"/>
              </a:rPr>
              <a:t> 저는 주제 선정 이후 </a:t>
            </a:r>
            <a:r>
              <a:rPr lang="en-US" altLang="ko-KR" dirty="0">
                <a:ea typeface="맑은 고딕"/>
              </a:rPr>
              <a:t>8</a:t>
            </a:r>
            <a:r>
              <a:rPr lang="ko-KR" altLang="en-US" dirty="0">
                <a:ea typeface="맑은 고딕"/>
              </a:rPr>
              <a:t>월까지는 데이터 수집과 앱 개발을 진행하였고 </a:t>
            </a:r>
            <a:r>
              <a:rPr lang="en-US" altLang="ko-KR" dirty="0">
                <a:ea typeface="맑은 고딕"/>
              </a:rPr>
              <a:t>9</a:t>
            </a:r>
            <a:r>
              <a:rPr lang="ko-KR" altLang="en-US" dirty="0">
                <a:ea typeface="맑은 고딕"/>
              </a:rPr>
              <a:t>월부터는 </a:t>
            </a:r>
            <a:r>
              <a:rPr lang="ko-KR" altLang="en-US" dirty="0" err="1">
                <a:ea typeface="맑은 고딕"/>
              </a:rPr>
              <a:t>프론트엔드</a:t>
            </a:r>
            <a:r>
              <a:rPr lang="ko-KR" altLang="en-US" dirty="0">
                <a:ea typeface="맑은 고딕"/>
              </a:rPr>
              <a:t> 개발에 집중하고 있습니다</a:t>
            </a:r>
            <a:r>
              <a:rPr lang="en-US" altLang="ko-KR" dirty="0">
                <a:ea typeface="맑은 고딕"/>
              </a:rPr>
              <a:t>.</a:t>
            </a:r>
            <a:r>
              <a:rPr lang="ko-KR" dirty="0">
                <a:ea typeface="맑은 고딕"/>
              </a:rPr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9904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방학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동안에는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비콘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데이터를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수집하기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위한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자체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앱이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필요하다는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점을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깨닫고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김지윤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팀원과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함께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특정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비콘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신호만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실시간으로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수신할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전용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앱을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개발했습니다</a:t>
            </a:r>
            <a:r>
              <a:rPr lang="en-US" altLang="ko-KR" dirty="0">
                <a:ea typeface="맑은 고딕"/>
              </a:rPr>
              <a:t>. </a:t>
            </a:r>
            <a:endParaRPr 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9834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다음으로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제가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기획한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웹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서비스의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흐름도를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보여드리겠습니다</a:t>
            </a:r>
            <a:r>
              <a:rPr lang="en-US" altLang="ko-KR" dirty="0">
                <a:ea typeface="맑은 고딕"/>
              </a:rPr>
              <a:t>. </a:t>
            </a:r>
            <a:endParaRPr 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웹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서비스는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로그인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페이지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공간을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선택할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메인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페이지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비콘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스캐너와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작업자를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맵핑할 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있게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하는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작업자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입력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페이지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사람의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위치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정보를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실시간으로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확인할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실시간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위치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페이지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특정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작업자의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위치를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찾는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페이지로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구성됩니다</a:t>
            </a:r>
            <a:r>
              <a:rPr lang="en-US" altLang="ko-KR" dirty="0">
                <a:ea typeface="맑은 고딕"/>
              </a:rPr>
              <a:t>. </a:t>
            </a:r>
            <a:endParaRPr 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특히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사람의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위치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정보를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실시간으로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제공할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부분이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핵심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기능이기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때문에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우선적으로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개발을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계획했고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현재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진행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중에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있습니다</a:t>
            </a:r>
            <a:r>
              <a:rPr lang="en-US" altLang="ko-KR" dirty="0">
                <a:ea typeface="맑은 고딕"/>
              </a:rPr>
              <a:t>.</a:t>
            </a:r>
            <a:endParaRPr lang="ko-KR">
              <a:ea typeface="맑은 고딕"/>
            </a:endParaRPr>
          </a:p>
          <a:p>
            <a:endParaRPr lang="en-US" altLang="ko-KR" dirty="0">
              <a:latin typeface="Calibri"/>
              <a:cs typeface="Calibri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9610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 </a:t>
            </a:r>
            <a:r>
              <a:rPr lang="en-US" altLang="ko-KR" err="1">
                <a:ea typeface="맑은 고딕"/>
              </a:rPr>
              <a:t>지금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보시는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왼쪽의</a:t>
            </a:r>
            <a:r>
              <a:rPr lang="en-US" altLang="ko-KR" dirty="0">
                <a:ea typeface="맑은 고딕"/>
              </a:rPr>
              <a:t> 두 </a:t>
            </a:r>
            <a:r>
              <a:rPr lang="en-US" altLang="ko-KR" err="1">
                <a:ea typeface="맑은 고딕"/>
              </a:rPr>
              <a:t>사진이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제가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기획한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핵심기능을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피그마로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구현한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모습입니다</a:t>
            </a:r>
            <a:r>
              <a:rPr lang="en-US" altLang="ko-KR" dirty="0">
                <a:ea typeface="맑은 고딕"/>
              </a:rPr>
              <a:t>.  </a:t>
            </a:r>
            <a:endParaRPr 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기획한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것을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토대로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피그마를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이용해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웹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전체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디자인을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마무리했고</a:t>
            </a:r>
            <a:r>
              <a:rPr lang="en-US" altLang="ko-KR" dirty="0">
                <a:ea typeface="맑은 고딕"/>
              </a:rPr>
              <a:t>, </a:t>
            </a:r>
            <a:r>
              <a:rPr lang="en-US" altLang="ko-KR" err="1">
                <a:ea typeface="맑은 고딕"/>
              </a:rPr>
              <a:t>시각화</a:t>
            </a:r>
            <a:r>
              <a:rPr lang="en-US" altLang="ko-KR" dirty="0">
                <a:ea typeface="맑은 고딕"/>
              </a:rPr>
              <a:t> 시 </a:t>
            </a:r>
            <a:r>
              <a:rPr lang="en-US" altLang="ko-KR" err="1">
                <a:ea typeface="맑은 고딕"/>
              </a:rPr>
              <a:t>필요한</a:t>
            </a:r>
            <a:r>
              <a:rPr lang="en-US" altLang="ko-KR" dirty="0">
                <a:ea typeface="맑은 고딕"/>
              </a:rPr>
              <a:t> 7</a:t>
            </a:r>
            <a:r>
              <a:rPr lang="ko-KR" altLang="en-US" dirty="0">
                <a:ea typeface="맑은 고딕"/>
              </a:rPr>
              <a:t>호관</a:t>
            </a:r>
            <a:r>
              <a:rPr lang="en-US" altLang="ko-KR" dirty="0">
                <a:ea typeface="맑은 고딕"/>
              </a:rPr>
              <a:t> 3</a:t>
            </a:r>
            <a:r>
              <a:rPr lang="ko-KR" altLang="en-US" dirty="0">
                <a:ea typeface="맑은 고딕"/>
              </a:rPr>
              <a:t>층의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내부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도면도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제작했습니다</a:t>
            </a:r>
            <a:r>
              <a:rPr lang="en-US" altLang="ko-KR" dirty="0">
                <a:ea typeface="맑은 고딕"/>
              </a:rPr>
              <a:t>. </a:t>
            </a:r>
          </a:p>
          <a:p>
            <a:endParaRPr lang="en-US" alt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7192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웹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개발은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현재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리액트로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진행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중이며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 err="1">
                <a:ea typeface="맑은 고딕"/>
              </a:rPr>
              <a:t>웹소켓을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활용해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실시간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시각화를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구현하고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있습니다</a:t>
            </a:r>
            <a:r>
              <a:rPr lang="en-US" altLang="ko-KR" dirty="0">
                <a:ea typeface="맑은 고딕"/>
              </a:rPr>
              <a:t>.</a:t>
            </a:r>
            <a:endParaRPr lang="ko-KR" dirty="0">
              <a:ea typeface="맑은 고딕"/>
            </a:endParaRPr>
          </a:p>
          <a:p>
            <a:r>
              <a:rPr lang="en-US" dirty="0"/>
              <a:t>a_1부터 e_3까지 </a:t>
            </a:r>
            <a:r>
              <a:rPr lang="ko-KR" altLang="en-US" dirty="0">
                <a:ea typeface="맑은 고딕"/>
              </a:rPr>
              <a:t>나눈 </a:t>
            </a:r>
            <a:r>
              <a:rPr lang="en-US" dirty="0"/>
              <a:t>각 </a:t>
            </a:r>
            <a:r>
              <a:rPr lang="en-US" dirty="0" err="1"/>
              <a:t>구역의</a:t>
            </a:r>
            <a:r>
              <a:rPr lang="en-US" dirty="0"/>
              <a:t> </a:t>
            </a:r>
            <a:r>
              <a:rPr lang="en-US" dirty="0" err="1"/>
              <a:t>좌표를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맵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이미지에</a:t>
            </a:r>
            <a:r>
              <a:rPr lang="en-US" dirty="0"/>
              <a:t> </a:t>
            </a:r>
            <a:r>
              <a:rPr lang="ko-KR" altLang="en-US" dirty="0" err="1">
                <a:ea typeface="맑은 고딕"/>
              </a:rPr>
              <a:t>맵핑하여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작업자가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있는 위치를 아이콘으로 표시하고 있습니다.</a:t>
            </a:r>
          </a:p>
          <a:p>
            <a:r>
              <a:rPr lang="ko-KR" altLang="en-US" dirty="0">
                <a:ea typeface="맑은 고딕"/>
              </a:rPr>
              <a:t>그래서 결과적으로 사진을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보시면</a:t>
            </a:r>
            <a:r>
              <a:rPr lang="en-US" altLang="ko-KR" dirty="0">
                <a:ea typeface="맑은 고딕"/>
              </a:rPr>
              <a:t>, </a:t>
            </a:r>
            <a:r>
              <a:rPr lang="en-US" altLang="ko-KR" dirty="0" err="1">
                <a:ea typeface="맑은 고딕"/>
              </a:rPr>
              <a:t>마지막으로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웹소켓으로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받은 존데이터가</a:t>
            </a:r>
            <a:r>
              <a:rPr lang="en-US" altLang="ko-KR" dirty="0">
                <a:ea typeface="맑은 고딕"/>
              </a:rPr>
              <a:t> ‘b_1’</a:t>
            </a:r>
            <a:r>
              <a:rPr lang="ko-KR" altLang="en-US" dirty="0">
                <a:ea typeface="맑은 고딕"/>
              </a:rPr>
              <a:t>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때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예상대로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아이콘이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존</a:t>
            </a:r>
            <a:r>
              <a:rPr lang="en-US" altLang="ko-KR" dirty="0">
                <a:ea typeface="맑은 고딕"/>
              </a:rPr>
              <a:t> ‘b_1’</a:t>
            </a:r>
            <a:r>
              <a:rPr lang="ko-KR" altLang="en-US" dirty="0" err="1">
                <a:ea typeface="맑은 고딕"/>
              </a:rPr>
              <a:t>에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위치한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것을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확인할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있었습니다</a:t>
            </a:r>
            <a:r>
              <a:rPr lang="en-US" altLang="ko-KR" dirty="0">
                <a:ea typeface="맑은 고딕"/>
              </a:rPr>
              <a:t>. </a:t>
            </a:r>
            <a:endParaRPr 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166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지금까지 나온 아이디어들부터 전반적인 진행 상황</a:t>
            </a:r>
            <a:r>
              <a:rPr lang="en-US" altLang="ko-KR"/>
              <a:t>, </a:t>
            </a:r>
            <a:r>
              <a:rPr lang="ko-KR" altLang="en-US"/>
              <a:t>김지윤 팀원과 이다은 팀원의 개인 발표를 기반으로 진행하도록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0072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다음으로는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실제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모델과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연결해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실시간으로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위치를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추정해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이를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시각화한</a:t>
            </a:r>
            <a:r>
              <a:rPr lang="en-US" dirty="0"/>
              <a:t> </a:t>
            </a:r>
            <a:r>
              <a:rPr lang="en-US" dirty="0" err="1"/>
              <a:t>가장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최근의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진행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상황을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영상으로</a:t>
            </a:r>
            <a:r>
              <a:rPr lang="en-US" dirty="0"/>
              <a:t> </a:t>
            </a:r>
            <a:r>
              <a:rPr lang="ko-KR" altLang="en-US" dirty="0">
                <a:ea typeface="맑은 고딕"/>
              </a:rPr>
              <a:t>준비했습니다</a:t>
            </a:r>
            <a:r>
              <a:rPr lang="en-US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1471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  <a:p>
            <a:endParaRPr lang="en-US" altLang="ko-KR"/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4033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>
              <a:ea typeface="맑은 고딕"/>
            </a:endParaRPr>
          </a:p>
          <a:p>
            <a:r>
              <a:rPr lang="ko-KR" dirty="0">
                <a:ea typeface="맑은 고딕"/>
              </a:rPr>
              <a:t>마지막으로 향후 계획에 대해 말씀드리겠습니다. 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현재는 물류센터에 설치될 </a:t>
            </a:r>
            <a:r>
              <a:rPr lang="ko-KR" altLang="en-US" dirty="0" err="1">
                <a:ea typeface="맑은 고딕"/>
              </a:rPr>
              <a:t>비콘</a:t>
            </a:r>
            <a:r>
              <a:rPr lang="ko-KR" altLang="en-US" dirty="0">
                <a:ea typeface="맑은 고딕"/>
              </a:rPr>
              <a:t> 5개에 맞춰서 테스트를 진행하고 있습니다.</a:t>
            </a:r>
          </a:p>
          <a:p>
            <a:r>
              <a:rPr lang="ko-KR" altLang="en-US" dirty="0">
                <a:ea typeface="맑은 고딕"/>
              </a:rPr>
              <a:t>실제로 10월 중순에 물류센터에서도 데이터 수집을 한다고 하여 그 데이터를 전달받을 계획이고 저희 모델에도 적용하여 점차 정확도를 향상시킬 예정입니다. </a:t>
            </a:r>
            <a:endParaRPr lang="ko-KR" dirty="0"/>
          </a:p>
          <a:p>
            <a:r>
              <a:rPr lang="ko-KR" altLang="en-US" dirty="0">
                <a:ea typeface="맑은 고딕"/>
              </a:rPr>
              <a:t>물류센터에서 수집한 데이터로 테스트 하기 전까지는 도서관이나 12호관 같이 사람들이 많이 다니는 장소에서도 추가적으로 테스트를 진행해볼 예정입니다.  </a:t>
            </a:r>
            <a:endParaRPr lang="ko-KR" dirty="0">
              <a:ea typeface="맑은 고딕" panose="020B0503020000020004" pitchFamily="34" charset="-127"/>
            </a:endParaRPr>
          </a:p>
          <a:p>
            <a:r>
              <a:rPr lang="ko-KR" altLang="en-US" dirty="0">
                <a:ea typeface="맑은 고딕"/>
              </a:rPr>
              <a:t>시각화 부분에서는 기획한 대로 </a:t>
            </a:r>
            <a:r>
              <a:rPr lang="ko-KR" altLang="en-US" dirty="0" err="1">
                <a:ea typeface="맑은 고딕"/>
              </a:rPr>
              <a:t>백엔드와</a:t>
            </a:r>
            <a:r>
              <a:rPr lang="ko-KR" altLang="en-US" dirty="0">
                <a:ea typeface="맑은 고딕"/>
              </a:rPr>
              <a:t> 협업하여 웹을 더 구체화 하고 진행될 테스트 장소의 내부 구역 도면을 제작할 예정입니다.  </a:t>
            </a:r>
            <a:endParaRPr lang="ko-KR" dirty="0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40375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이상 임영웅 팀의 발표를 마치겠습니다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332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프로젝트의 개요입니다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906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간단히 요약하자면</a:t>
            </a:r>
            <a:r>
              <a:rPr lang="en-US" altLang="ko-KR"/>
              <a:t>, </a:t>
            </a:r>
            <a:r>
              <a:rPr lang="ko-KR" altLang="en-US" err="1"/>
              <a:t>비콘</a:t>
            </a:r>
            <a:r>
              <a:rPr lang="ko-KR" altLang="en-US"/>
              <a:t> 신호 강도를 활용하여 실내 위치를 추정하는 웹 서비스를 개발하는 것입니다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256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088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전반적인 진행 상황은 김지윤 팀원이 발표하도록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223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>
              <a:ea typeface="맑은 고딕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268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다양한 시도를 통해 결과를 비교해 보았을 때</a:t>
            </a:r>
            <a:r>
              <a:rPr lang="en-US" altLang="ko-KR"/>
              <a:t>, </a:t>
            </a:r>
            <a:r>
              <a:rPr lang="ko-KR" altLang="en-US"/>
              <a:t>과정에서 여러 문제가 많았습니다</a:t>
            </a:r>
            <a:r>
              <a:rPr lang="en-US" altLang="ko-KR"/>
              <a:t>. </a:t>
            </a:r>
            <a:r>
              <a:rPr lang="ko-KR" altLang="en-US"/>
              <a:t>데이터셋이 잘못 구성되어 있거나</a:t>
            </a:r>
            <a:r>
              <a:rPr lang="en-US" altLang="ko-KR"/>
              <a:t>, </a:t>
            </a:r>
            <a:r>
              <a:rPr lang="ko-KR" altLang="en-US"/>
              <a:t>학습 과정에서 잘못 된 방법으로 진행한 경우도 있었습니다</a:t>
            </a:r>
            <a:r>
              <a:rPr lang="en-US" altLang="ko-KR"/>
              <a:t>.</a:t>
            </a:r>
          </a:p>
          <a:p>
            <a:r>
              <a:rPr lang="ko-KR" altLang="en-US"/>
              <a:t>이에 저희는 관련 논문을 찾아보았습니다</a:t>
            </a:r>
            <a:r>
              <a:rPr lang="en-US" altLang="ko-KR"/>
              <a:t>. </a:t>
            </a:r>
          </a:p>
          <a:p>
            <a:r>
              <a:rPr lang="ko-KR" altLang="en-US"/>
              <a:t>해당 논문은 저희와 유사한 문제를 해결하고 있습니다</a:t>
            </a:r>
            <a:r>
              <a:rPr lang="en-US" altLang="ko-KR"/>
              <a:t>. </a:t>
            </a:r>
          </a:p>
          <a:p>
            <a:r>
              <a:rPr lang="ko-KR" altLang="en-US"/>
              <a:t>무선 신호 세기를 활용하여 사용자의 실내 위치를 예측하고 있으며</a:t>
            </a:r>
            <a:r>
              <a:rPr lang="en-US" altLang="ko-KR"/>
              <a:t>, </a:t>
            </a:r>
            <a:r>
              <a:rPr lang="ko-KR" altLang="en-US"/>
              <a:t>다양한 알고리즘으로 테스트한 결과 랜덤 </a:t>
            </a:r>
            <a:r>
              <a:rPr lang="ko-KR" altLang="en-US" err="1"/>
              <a:t>포레스트가</a:t>
            </a:r>
            <a:r>
              <a:rPr lang="ko-KR" altLang="en-US"/>
              <a:t> 가장 높은 정확도를 보였다고 이야기 하고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r>
              <a:rPr lang="ko-KR" altLang="en-US"/>
              <a:t>이 논문을 참고하여 랜덤 </a:t>
            </a:r>
            <a:r>
              <a:rPr lang="ko-KR" altLang="en-US" err="1"/>
              <a:t>포레스트로</a:t>
            </a:r>
            <a:r>
              <a:rPr lang="ko-KR" altLang="en-US"/>
              <a:t> 진행해보았습니다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6795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프로젝트가 거의 유사한 논문을 발견하였습니다</a:t>
            </a:r>
            <a:r>
              <a:rPr lang="en-US" altLang="ko-KR"/>
              <a:t>.</a:t>
            </a:r>
          </a:p>
          <a:p>
            <a:r>
              <a:rPr lang="ko-KR" altLang="en-US"/>
              <a:t>해당 논문에서 역시</a:t>
            </a:r>
            <a:r>
              <a:rPr lang="en-US" altLang="ko-KR"/>
              <a:t>, RSSI </a:t>
            </a:r>
            <a:r>
              <a:rPr lang="ko-KR" altLang="en-US"/>
              <a:t>값을 활용하여 알고리즘을 기반으로 진행하고 있었습니다</a:t>
            </a:r>
            <a:r>
              <a:rPr lang="en-US" altLang="ko-KR"/>
              <a:t>. </a:t>
            </a:r>
          </a:p>
          <a:p>
            <a:endParaRPr lang="en-US" altLang="ko-KR"/>
          </a:p>
          <a:p>
            <a:r>
              <a:rPr lang="ko-KR" altLang="en-US"/>
              <a:t>앞선 논문과 함께 두 논문을 더 분석해보고 앞으로 더 정확한 방법으로 다양하게 시도하여 결과를 비교해 볼 계획입니다</a:t>
            </a:r>
            <a:r>
              <a:rPr lang="en-US" altLang="ko-KR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9828D8-21F8-44E2-8940-B7DD4C53EEE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586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98245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54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CD90640-7EB0-BE1D-FA8A-7A3A60D87864}"/>
              </a:ext>
            </a:extLst>
          </p:cNvPr>
          <p:cNvSpPr txBox="1"/>
          <p:nvPr userDrawn="1"/>
        </p:nvSpPr>
        <p:spPr>
          <a:xfrm>
            <a:off x="9982200" y="6501660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0A8D6C-2166-C593-56DA-F8BC31AF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F5193-41CD-4063-B0C7-05E32D5C3CCF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3355A0-B053-055C-A48D-03DCA498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A9E0C0-C208-C880-12BC-22614B99B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577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A1902-5E0F-4C85-6B9B-CFB8C95C2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124FC5-232C-D503-51B2-2388BA704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D67C67-55AD-BA6E-8404-A37284FE8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F5193-41CD-4063-B0C7-05E32D5C3CCF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847630-7AE5-2706-2404-F94D6A4CF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A98C0-863E-3233-E6CC-C61C5150E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1A778-E908-4432-BB93-29EAA93A69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66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F_EA395EAD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em0yes/Research/blob/main/Experiments/train_knn.py" TargetMode="External"/><Relationship Id="rId3" Type="http://schemas.openxmlformats.org/officeDocument/2006/relationships/hyperlink" Target="https://github.com/em0yes/Research/blob/main/Experiments/train_dt.py" TargetMode="External"/><Relationship Id="rId7" Type="http://schemas.openxmlformats.org/officeDocument/2006/relationships/hyperlink" Target="https://github.com/em0yes/Research/blob/main/Experiments/train_gb.py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em0yes/Research/blob/main/Experiments/train_lr.py" TargetMode="External"/><Relationship Id="rId5" Type="http://schemas.openxmlformats.org/officeDocument/2006/relationships/hyperlink" Target="https://github.com/em0yes/Research/blob/main/Experiments/train_xgb.py" TargetMode="External"/><Relationship Id="rId4" Type="http://schemas.openxmlformats.org/officeDocument/2006/relationships/hyperlink" Target="https://github.com/em0yes/Research/blob/main/Experiments/train_rf.py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6_7207EEB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6956878-ABEC-AF9A-D2CE-3CA826B6E387}"/>
              </a:ext>
            </a:extLst>
          </p:cNvPr>
          <p:cNvSpPr txBox="1"/>
          <p:nvPr/>
        </p:nvSpPr>
        <p:spPr>
          <a:xfrm>
            <a:off x="465221" y="619463"/>
            <a:ext cx="612058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spc="-150">
                <a:solidFill>
                  <a:schemeClr val="bg1"/>
                </a:solidFill>
                <a:latin typeface="+mj-ea"/>
                <a:ea typeface="+mj-ea"/>
              </a:rPr>
              <a:t>캡스턴 디자인</a:t>
            </a:r>
            <a:r>
              <a:rPr lang="en-US" altLang="ko-KR" sz="6600" b="1" spc="-150">
                <a:solidFill>
                  <a:schemeClr val="bg1"/>
                </a:solidFill>
                <a:latin typeface="+mj-ea"/>
                <a:ea typeface="+mj-ea"/>
              </a:rPr>
              <a:t>(2)</a:t>
            </a:r>
          </a:p>
          <a:p>
            <a:r>
              <a:rPr lang="en-US" altLang="ko-KR" sz="6600" b="1" spc="-150" err="1">
                <a:solidFill>
                  <a:schemeClr val="bg1"/>
                </a:solidFill>
                <a:latin typeface="+mj-ea"/>
                <a:ea typeface="+mj-ea"/>
              </a:rPr>
              <a:t>E’m</a:t>
            </a:r>
            <a:r>
              <a:rPr lang="en-US" altLang="ko-KR" sz="6600" b="1" spc="-15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6600" b="1" spc="-150">
                <a:solidFill>
                  <a:schemeClr val="bg1"/>
                </a:solidFill>
                <a:latin typeface="+mj-ea"/>
                <a:ea typeface="+mj-ea"/>
              </a:rPr>
              <a:t>영웅</a:t>
            </a:r>
            <a:endParaRPr lang="ko-KR" altLang="en-US" sz="6000" spc="-15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BEB93D-E860-DD72-63D2-BA2ACD126D65}"/>
              </a:ext>
            </a:extLst>
          </p:cNvPr>
          <p:cNvSpPr txBox="1"/>
          <p:nvPr/>
        </p:nvSpPr>
        <p:spPr>
          <a:xfrm>
            <a:off x="513347" y="2996296"/>
            <a:ext cx="1832553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박수진 &amp; 정지원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A083F78-7EAC-088E-92A6-2CCA7C19FAAA}"/>
              </a:ext>
            </a:extLst>
          </p:cNvPr>
          <p:cNvCxnSpPr>
            <a:cxnSpLocks/>
          </p:cNvCxnSpPr>
          <p:nvPr/>
        </p:nvCxnSpPr>
        <p:spPr>
          <a:xfrm>
            <a:off x="513347" y="2841296"/>
            <a:ext cx="1170000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962833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67557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1510350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800" b="1" spc="-300">
                <a:solidFill>
                  <a:schemeClr val="accent1"/>
                </a:solidFill>
              </a:rPr>
              <a:t>모델 확정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AD6783E8-C257-A33C-9CCF-4ECCE977FB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058578"/>
              </p:ext>
            </p:extLst>
          </p:nvPr>
        </p:nvGraphicFramePr>
        <p:xfrm>
          <a:off x="1915026" y="1283368"/>
          <a:ext cx="8168640" cy="48499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84320">
                  <a:extLst>
                    <a:ext uri="{9D8B030D-6E8A-4147-A177-3AD203B41FA5}">
                      <a16:colId xmlns:a16="http://schemas.microsoft.com/office/drawing/2014/main" val="1442867922"/>
                    </a:ext>
                  </a:extLst>
                </a:gridCol>
                <a:gridCol w="4084320">
                  <a:extLst>
                    <a:ext uri="{9D8B030D-6E8A-4147-A177-3AD203B41FA5}">
                      <a16:colId xmlns:a16="http://schemas.microsoft.com/office/drawing/2014/main" val="3911999998"/>
                    </a:ext>
                  </a:extLst>
                </a:gridCol>
              </a:tblGrid>
              <a:tr h="6062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2000" b="1" u="none" strike="noStrike" noProof="0" err="1">
                          <a:solidFill>
                            <a:schemeClr val="bg1"/>
                          </a:solidFill>
                        </a:rPr>
                        <a:t>Algorithm</a:t>
                      </a:r>
                      <a:endParaRPr lang="ko-KR" sz="2000" b="1">
                        <a:solidFill>
                          <a:schemeClr val="bg1"/>
                        </a:solidFill>
                      </a:endParaRPr>
                    </a:p>
                  </a:txBody>
                  <a:tcPr marL="137160" marR="137160" marT="137160" marB="13716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2000" b="1" i="0" u="none" strike="noStrike" noProof="0">
                          <a:solidFill>
                            <a:schemeClr val="bg1"/>
                          </a:solidFill>
                        </a:rPr>
                        <a:t>Verification Accuracy</a:t>
                      </a:r>
                      <a:endParaRPr lang="ko-KR" altLang="en-US" b="1"/>
                    </a:p>
                  </a:txBody>
                  <a:tcPr marL="137160" marR="137160" marT="137160" marB="137160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935664"/>
                  </a:ext>
                </a:extLst>
              </a:tr>
              <a:tr h="6062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2000" b="0" i="0" u="sng" strike="noStrike" noProof="0">
                          <a:latin typeface="Pretendard"/>
                          <a:hlinkClick r:id="rId3"/>
                        </a:rPr>
                        <a:t>Decision</a:t>
                      </a:r>
                      <a:r>
                        <a:rPr lang="ko-KR" altLang="en-US" sz="2000" b="0" i="0" u="sng" strike="noStrike" noProof="0">
                          <a:latin typeface="Pretendard"/>
                          <a:hlinkClick r:id="rId3"/>
                        </a:rPr>
                        <a:t> </a:t>
                      </a:r>
                      <a:r>
                        <a:rPr lang="en-US" altLang="ko-KR" sz="2000" b="0" i="0" u="sng" strike="noStrike" noProof="0">
                          <a:latin typeface="Pretendard"/>
                          <a:hlinkClick r:id="rId3"/>
                        </a:rPr>
                        <a:t>Tree</a:t>
                      </a:r>
                      <a:endParaRPr lang="ko-KR" sz="2000" u="sng"/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2000" b="0" i="0" u="none" strike="noStrike" noProof="0">
                          <a:solidFill>
                            <a:srgbClr val="1F2328"/>
                          </a:solidFill>
                          <a:latin typeface="Pretendard"/>
                        </a:rPr>
                        <a:t>0.65</a:t>
                      </a:r>
                      <a:endParaRPr lang="ko-KR" sz="2000"/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332096"/>
                  </a:ext>
                </a:extLst>
              </a:tr>
              <a:tr h="6062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2000" b="0" i="0" u="sng" strike="noStrike" noProof="0">
                          <a:latin typeface="Pretendard"/>
                          <a:hlinkClick r:id="rId4"/>
                        </a:rPr>
                        <a:t>Random Forest</a:t>
                      </a:r>
                      <a:endParaRPr lang="ko-KR" sz="2000" b="0"/>
                    </a:p>
                  </a:txBody>
                  <a:tcPr marL="137160" marR="137160" marT="137160" marB="137160">
                    <a:solidFill>
                      <a:srgbClr val="FFC0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2000" b="0" i="0" u="none" strike="noStrike" noProof="0">
                          <a:solidFill>
                            <a:srgbClr val="1F2328"/>
                          </a:solidFill>
                          <a:latin typeface="Pretendard"/>
                        </a:rPr>
                        <a:t>0.74</a:t>
                      </a:r>
                      <a:endParaRPr lang="ko-KR" sz="2000" b="0"/>
                    </a:p>
                  </a:txBody>
                  <a:tcPr marL="137160" marR="137160" marT="137160" marB="137160">
                    <a:solidFill>
                      <a:srgbClr val="FFC000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794457"/>
                  </a:ext>
                </a:extLst>
              </a:tr>
              <a:tr h="6062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2000" b="0" i="0" u="sng" strike="noStrike" noProof="0">
                          <a:latin typeface="Pretendard"/>
                          <a:hlinkClick r:id="rId5"/>
                        </a:rPr>
                        <a:t>XGBoost</a:t>
                      </a:r>
                      <a:endParaRPr lang="ko-KR" sz="2000"/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2000" b="0" i="0" u="none" strike="noStrike" noProof="0">
                          <a:solidFill>
                            <a:srgbClr val="1F2328"/>
                          </a:solidFill>
                          <a:latin typeface="Pretendard"/>
                        </a:rPr>
                        <a:t>0.63</a:t>
                      </a:r>
                      <a:endParaRPr lang="ko-KR" sz="2000"/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265887"/>
                  </a:ext>
                </a:extLst>
              </a:tr>
              <a:tr h="6062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2000" b="0" i="0" u="sng" strike="noStrike" noProof="0">
                          <a:latin typeface="Pretendard"/>
                        </a:rPr>
                        <a:t>SVM</a:t>
                      </a:r>
                      <a:endParaRPr lang="ko-KR" sz="2000" b="0" i="0" u="sng" strike="noStrike" noProof="0">
                        <a:latin typeface="Pretendard"/>
                      </a:endParaRPr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2000" b="0" i="0" u="none" strike="noStrike" noProof="0">
                          <a:solidFill>
                            <a:srgbClr val="1F2328"/>
                          </a:solidFill>
                          <a:latin typeface="Pretendard"/>
                        </a:rPr>
                        <a:t>0.42</a:t>
                      </a:r>
                      <a:endParaRPr lang="ko-KR" sz="2000"/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1774243"/>
                  </a:ext>
                </a:extLst>
              </a:tr>
              <a:tr h="6062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2000" b="0" i="0" u="sng" strike="noStrike" noProof="0">
                          <a:hlinkClick r:id="rId6"/>
                        </a:rPr>
                        <a:t>Logistic</a:t>
                      </a:r>
                      <a:r>
                        <a:rPr lang="ko-KR" altLang="en-US" sz="2000" b="0" i="0" u="sng" strike="noStrike" noProof="0">
                          <a:hlinkClick r:id="rId6"/>
                        </a:rPr>
                        <a:t> </a:t>
                      </a:r>
                      <a:r>
                        <a:rPr lang="en-US" altLang="ko-KR" sz="2000" b="0" i="0" u="sng" strike="noStrike" noProof="0">
                          <a:hlinkClick r:id="rId6"/>
                        </a:rPr>
                        <a:t>Regression</a:t>
                      </a:r>
                      <a:endParaRPr lang="ko-KR" sz="2000"/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2000" b="0" i="0" u="none" strike="noStrike" noProof="0">
                          <a:solidFill>
                            <a:srgbClr val="1F2328"/>
                          </a:solidFill>
                          <a:latin typeface="Pretendard"/>
                        </a:rPr>
                        <a:t>0.48</a:t>
                      </a:r>
                      <a:endParaRPr lang="ko-KR" sz="2000"/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891163"/>
                  </a:ext>
                </a:extLst>
              </a:tr>
              <a:tr h="6062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2000" b="0" i="0" u="sng" strike="noStrike" noProof="0">
                          <a:hlinkClick r:id="rId7"/>
                        </a:rPr>
                        <a:t>Gradient</a:t>
                      </a:r>
                      <a:r>
                        <a:rPr lang="ko-KR" altLang="en-US" sz="2000" b="0" i="0" u="sng" strike="noStrike" noProof="0">
                          <a:hlinkClick r:id="rId7"/>
                        </a:rPr>
                        <a:t> </a:t>
                      </a:r>
                      <a:r>
                        <a:rPr lang="en-US" altLang="ko-KR" sz="2000" b="0" i="0" u="sng" strike="noStrike" noProof="0">
                          <a:hlinkClick r:id="rId7"/>
                        </a:rPr>
                        <a:t>Boosting</a:t>
                      </a:r>
                      <a:r>
                        <a:rPr lang="ko-KR" altLang="en-US" sz="2000" b="0" i="0" u="sng" strike="noStrike" noProof="0">
                          <a:hlinkClick r:id="rId7"/>
                        </a:rPr>
                        <a:t> </a:t>
                      </a:r>
                      <a:r>
                        <a:rPr lang="en-US" altLang="ko-KR" sz="2000" b="0" i="0" u="sng" strike="noStrike" noProof="0">
                          <a:hlinkClick r:id="rId7"/>
                        </a:rPr>
                        <a:t>Model</a:t>
                      </a:r>
                      <a:endParaRPr lang="ko-KR" sz="2000"/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2000" b="0" i="0" u="none" strike="noStrike" noProof="0">
                          <a:solidFill>
                            <a:srgbClr val="1F2328"/>
                          </a:solidFill>
                          <a:latin typeface="Pretendard"/>
                        </a:rPr>
                        <a:t>0.64</a:t>
                      </a:r>
                      <a:endParaRPr lang="ko-KR" sz="2000"/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869577"/>
                  </a:ext>
                </a:extLst>
              </a:tr>
              <a:tr h="6062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2000" b="0" i="0" u="sng" strike="noStrike" noProof="0">
                          <a:hlinkClick r:id="rId8"/>
                        </a:rPr>
                        <a:t>KNN</a:t>
                      </a:r>
                      <a:endParaRPr lang="ko-KR" sz="2000"/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ko-KR" sz="2000" b="0" i="0" u="none" strike="noStrike" noProof="0">
                          <a:solidFill>
                            <a:srgbClr val="1F2328"/>
                          </a:solidFill>
                          <a:latin typeface="Pretendard"/>
                        </a:rPr>
                        <a:t>0.59</a:t>
                      </a:r>
                      <a:endParaRPr lang="ko-KR" sz="2000"/>
                    </a:p>
                  </a:txBody>
                  <a:tcPr marL="137160" marR="137160" marT="137160" marB="13716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6623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5662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67557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6373861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800" b="1" spc="-300">
                <a:solidFill>
                  <a:schemeClr val="accent1"/>
                </a:solidFill>
              </a:rPr>
              <a:t>모델 </a:t>
            </a:r>
            <a:r>
              <a:rPr lang="ko-KR" altLang="en-US" sz="2800" b="1" spc="-300" err="1">
                <a:solidFill>
                  <a:schemeClr val="accent1"/>
                </a:solidFill>
              </a:rPr>
              <a:t>검증정확도</a:t>
            </a:r>
            <a:r>
              <a:rPr lang="ko-KR" altLang="en-US" sz="2800" b="1" spc="-300">
                <a:solidFill>
                  <a:schemeClr val="accent1"/>
                </a:solidFill>
              </a:rPr>
              <a:t> 향상 연구 - 데이터셋 </a:t>
            </a:r>
            <a:r>
              <a:rPr lang="ko-KR" altLang="en-US" sz="2800" b="1" spc="-300" err="1">
                <a:solidFill>
                  <a:schemeClr val="accent1"/>
                </a:solidFill>
              </a:rPr>
              <a:t>셔플링</a:t>
            </a:r>
            <a:r>
              <a:rPr lang="ko-KR" altLang="en-US" sz="2800" b="1" spc="-300">
                <a:solidFill>
                  <a:schemeClr val="accent1"/>
                </a:solidFill>
              </a:rPr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60A2222-1861-0C93-F3FF-B480F0A8C532}"/>
              </a:ext>
            </a:extLst>
          </p:cNvPr>
          <p:cNvSpPr/>
          <p:nvPr/>
        </p:nvSpPr>
        <p:spPr>
          <a:xfrm>
            <a:off x="317793" y="1327061"/>
            <a:ext cx="2512725" cy="18268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C86559F-3837-B749-A77F-EE960F0146CE}"/>
              </a:ext>
            </a:extLst>
          </p:cNvPr>
          <p:cNvSpPr/>
          <p:nvPr/>
        </p:nvSpPr>
        <p:spPr>
          <a:xfrm>
            <a:off x="336694" y="1327060"/>
            <a:ext cx="2473229" cy="514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AF95BF3-A33E-3ED4-D4B8-1B89DC6B1DC5}"/>
              </a:ext>
            </a:extLst>
          </p:cNvPr>
          <p:cNvSpPr/>
          <p:nvPr/>
        </p:nvSpPr>
        <p:spPr>
          <a:xfrm>
            <a:off x="4756179" y="1256877"/>
            <a:ext cx="2512725" cy="1829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9B041E-DDEB-6C62-ECA0-3BC0C2E9BA85}"/>
              </a:ext>
            </a:extLst>
          </p:cNvPr>
          <p:cNvSpPr txBox="1"/>
          <p:nvPr/>
        </p:nvSpPr>
        <p:spPr>
          <a:xfrm>
            <a:off x="319318" y="1363052"/>
            <a:ext cx="2490719" cy="6356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u="sng">
                <a:solidFill>
                  <a:schemeClr val="bg1"/>
                </a:solidFill>
                <a:ea typeface="+mn-lt"/>
                <a:cs typeface="+mn-lt"/>
              </a:rPr>
              <a:t>0.74</a:t>
            </a:r>
          </a:p>
          <a:p>
            <a:pPr algn="ctr"/>
            <a:endParaRPr lang="en-US" altLang="ko-KR" sz="1600" u="sng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1F45B0-605A-3EEB-231C-67A24AD70A01}"/>
              </a:ext>
            </a:extLst>
          </p:cNvPr>
          <p:cNvSpPr/>
          <p:nvPr/>
        </p:nvSpPr>
        <p:spPr>
          <a:xfrm>
            <a:off x="4756178" y="1256876"/>
            <a:ext cx="2512725" cy="5893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46FD89-E348-2DE4-1889-54E2ADFDD6B6}"/>
              </a:ext>
            </a:extLst>
          </p:cNvPr>
          <p:cNvSpPr txBox="1"/>
          <p:nvPr/>
        </p:nvSpPr>
        <p:spPr>
          <a:xfrm>
            <a:off x="4774361" y="1411350"/>
            <a:ext cx="2468112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1600" u="sng">
                <a:solidFill>
                  <a:schemeClr val="bg1">
                    <a:lumMod val="95000"/>
                  </a:schemeClr>
                </a:solidFill>
              </a:rPr>
              <a:t>0.76</a:t>
            </a:r>
            <a:endParaRPr lang="ko-KR" altLang="en-US" u="sng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E2E9DD-A907-410C-F125-ADC1C9942C5F}"/>
              </a:ext>
            </a:extLst>
          </p:cNvPr>
          <p:cNvSpPr txBox="1"/>
          <p:nvPr/>
        </p:nvSpPr>
        <p:spPr>
          <a:xfrm>
            <a:off x="506104" y="2167386"/>
            <a:ext cx="2071395" cy="4370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20000"/>
              </a:lnSpc>
            </a:pPr>
            <a:endParaRPr lang="en-US" sz="2000" b="1" u="sng" spc="-150">
              <a:solidFill>
                <a:schemeClr val="tx1">
                  <a:lumMod val="75000"/>
                  <a:lumOff val="25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12" name="이등변 삼각형 11">
            <a:extLst>
              <a:ext uri="{FF2B5EF4-FFF2-40B4-BE49-F238E27FC236}">
                <a16:creationId xmlns:a16="http://schemas.microsoft.com/office/drawing/2014/main" id="{A0E6D720-53D8-B237-7DA3-66EA967A4ED6}"/>
              </a:ext>
            </a:extLst>
          </p:cNvPr>
          <p:cNvSpPr/>
          <p:nvPr/>
        </p:nvSpPr>
        <p:spPr>
          <a:xfrm rot="5400000">
            <a:off x="3548626" y="1933460"/>
            <a:ext cx="672491" cy="560962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A6C0568-C613-0005-B9CC-6D0DD95B5C5B}"/>
              </a:ext>
            </a:extLst>
          </p:cNvPr>
          <p:cNvSpPr/>
          <p:nvPr/>
        </p:nvSpPr>
        <p:spPr>
          <a:xfrm>
            <a:off x="9219598" y="1263162"/>
            <a:ext cx="2512725" cy="18296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040021E-C7CA-DBB5-5C77-B44283A683A6}"/>
              </a:ext>
            </a:extLst>
          </p:cNvPr>
          <p:cNvSpPr/>
          <p:nvPr/>
        </p:nvSpPr>
        <p:spPr>
          <a:xfrm>
            <a:off x="9220721" y="1234290"/>
            <a:ext cx="2512725" cy="5893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ko-KR" sz="1600">
                <a:ea typeface="+mn-lt"/>
                <a:cs typeface="+mn-lt"/>
              </a:rPr>
              <a:t>0.86</a:t>
            </a:r>
            <a:endParaRPr lang="ko-KR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BC90EBC5-FC4B-D39E-EB5E-19CC96E9D8F3}"/>
              </a:ext>
            </a:extLst>
          </p:cNvPr>
          <p:cNvSpPr/>
          <p:nvPr/>
        </p:nvSpPr>
        <p:spPr>
          <a:xfrm rot="5400000">
            <a:off x="7950819" y="1949845"/>
            <a:ext cx="672491" cy="560962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724C9E-97E6-EB0F-B5F5-730D17BFF6D8}"/>
              </a:ext>
            </a:extLst>
          </p:cNvPr>
          <p:cNvSpPr txBox="1"/>
          <p:nvPr/>
        </p:nvSpPr>
        <p:spPr>
          <a:xfrm>
            <a:off x="291223" y="2141639"/>
            <a:ext cx="25131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sz="1600">
                <a:latin typeface="Malgun Gothic"/>
                <a:ea typeface="Malgun Gothic"/>
              </a:rPr>
              <a:t>슬라이딩</a:t>
            </a:r>
            <a:r>
              <a:rPr lang="en-US" sz="1600">
                <a:latin typeface="Malgun Gothic"/>
                <a:ea typeface="Malgun Gothic"/>
              </a:rPr>
              <a:t> </a:t>
            </a:r>
            <a:r>
              <a:rPr lang="ko-KR" sz="1600">
                <a:latin typeface="Malgun Gothic"/>
                <a:ea typeface="Malgun Gothic"/>
              </a:rPr>
              <a:t>윈도우</a:t>
            </a:r>
            <a:r>
              <a:rPr lang="en-US" sz="1600">
                <a:latin typeface="Malgun Gothic"/>
                <a:ea typeface="Malgun Gothic"/>
              </a:rPr>
              <a:t> O +</a:t>
            </a:r>
            <a:br>
              <a:rPr lang="en-US" altLang="ko-KR" sz="1600"/>
            </a:br>
            <a:r>
              <a:rPr lang="en-US" altLang="ko-KR" sz="1600"/>
              <a:t>셔플 X </a:t>
            </a:r>
            <a:endParaRPr lang="ko-K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2D3F27-0708-8978-48B6-2CAA8FB036CE}"/>
              </a:ext>
            </a:extLst>
          </p:cNvPr>
          <p:cNvSpPr txBox="1"/>
          <p:nvPr/>
        </p:nvSpPr>
        <p:spPr>
          <a:xfrm>
            <a:off x="4772284" y="2138611"/>
            <a:ext cx="2513162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1600">
                <a:latin typeface="Malgun Gothic"/>
                <a:ea typeface="Malgun Gothic"/>
                <a:cs typeface="+mn-lt"/>
              </a:rPr>
              <a:t>슬라이딩</a:t>
            </a:r>
            <a:r>
              <a:rPr lang="en-US" altLang="ko-KR" sz="1600"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600">
                <a:latin typeface="Malgun Gothic"/>
                <a:ea typeface="Malgun Gothic"/>
                <a:cs typeface="+mn-lt"/>
              </a:rPr>
              <a:t>윈도우</a:t>
            </a:r>
            <a:r>
              <a:rPr lang="en-US" altLang="ko-KR" sz="1600"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1600" err="1">
                <a:latin typeface="Malgun Gothic"/>
                <a:ea typeface="Malgun Gothic"/>
                <a:cs typeface="+mn-lt"/>
              </a:rPr>
              <a:t>X</a:t>
            </a:r>
            <a:r>
              <a:rPr lang="en-US" altLang="ko-KR" sz="1600">
                <a:latin typeface="Malgun Gothic"/>
                <a:ea typeface="Malgun Gothic"/>
                <a:cs typeface="+mn-lt"/>
              </a:rPr>
              <a:t> </a:t>
            </a:r>
            <a:r>
              <a:rPr lang="en-US" sz="1600">
                <a:latin typeface="Malgun Gothic"/>
                <a:ea typeface="Malgun Gothic"/>
                <a:cs typeface="+mn-lt"/>
              </a:rPr>
              <a:t>+</a:t>
            </a:r>
            <a:r>
              <a:rPr lang="en-US" altLang="ko-KR" sz="1600">
                <a:latin typeface="Malgun Gothic"/>
                <a:ea typeface="Malgun Gothic"/>
                <a:cs typeface="+mn-lt"/>
              </a:rPr>
              <a:t> </a:t>
            </a:r>
            <a:endParaRPr lang="ko-KR" altLang="en-US" sz="1600" b="1" err="1">
              <a:latin typeface="Malgun Gothic"/>
              <a:ea typeface="Malgun Gothic"/>
              <a:cs typeface="+mn-lt"/>
            </a:endParaRPr>
          </a:p>
          <a:p>
            <a:pPr algn="ctr"/>
            <a:r>
              <a:rPr lang="ko-KR" altLang="en-US" sz="1600">
                <a:latin typeface="Malgun Gothic"/>
                <a:ea typeface="Malgun Gothic"/>
                <a:cs typeface="+mn-lt"/>
              </a:rPr>
              <a:t>구역별</a:t>
            </a:r>
            <a:r>
              <a:rPr lang="en-US" altLang="ko-KR" sz="1600" b="1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600" b="1" err="1">
                <a:latin typeface="Malgun Gothic"/>
                <a:ea typeface="Malgun Gothic"/>
                <a:cs typeface="+mn-lt"/>
              </a:rPr>
              <a:t>구역</a:t>
            </a:r>
            <a:r>
              <a:rPr lang="en-US" altLang="ko-KR" sz="1600" b="1">
                <a:latin typeface="Malgun Gothic"/>
                <a:ea typeface="Malgun Gothic"/>
                <a:cs typeface="+mn-lt"/>
              </a:rPr>
              <a:t> 별 </a:t>
            </a:r>
            <a:r>
              <a:rPr lang="en-US" altLang="ko-KR" sz="1600" b="1" err="1">
                <a:latin typeface="Malgun Gothic"/>
                <a:ea typeface="Malgun Gothic"/>
                <a:cs typeface="+mn-lt"/>
              </a:rPr>
              <a:t>셔플</a:t>
            </a:r>
            <a:endParaRPr lang="ko-KR" altLang="en-US" sz="1600" b="1" err="1">
              <a:latin typeface="Malgun Gothic"/>
              <a:ea typeface="Malgun Gothic"/>
              <a:cs typeface="+mn-lt"/>
            </a:endParaRPr>
          </a:p>
          <a:p>
            <a:pPr algn="ctr"/>
            <a:endParaRPr lang="en-US">
              <a:latin typeface="Malgun Gothic"/>
              <a:ea typeface="Malgun Gothic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F23CDF-AD7A-79BC-0F29-454C118F0CF8}"/>
              </a:ext>
            </a:extLst>
          </p:cNvPr>
          <p:cNvSpPr txBox="1"/>
          <p:nvPr/>
        </p:nvSpPr>
        <p:spPr>
          <a:xfrm>
            <a:off x="9223319" y="2137990"/>
            <a:ext cx="25131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sz="1600">
                <a:latin typeface="Malgun Gothic"/>
                <a:ea typeface="Malgun Gothic"/>
                <a:cs typeface="+mn-lt"/>
              </a:rPr>
              <a:t>슬라이딩</a:t>
            </a:r>
            <a:r>
              <a:rPr lang="en-US" altLang="ko-KR" sz="1600">
                <a:latin typeface="Malgun Gothic"/>
                <a:ea typeface="Malgun Gothic"/>
                <a:cs typeface="+mn-lt"/>
              </a:rPr>
              <a:t> </a:t>
            </a:r>
            <a:r>
              <a:rPr lang="ko-KR" sz="1600">
                <a:latin typeface="Malgun Gothic"/>
                <a:ea typeface="Malgun Gothic"/>
                <a:cs typeface="+mn-lt"/>
              </a:rPr>
              <a:t>윈도우</a:t>
            </a:r>
            <a:r>
              <a:rPr lang="en-US" sz="160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sz="1600">
                <a:latin typeface="Malgun Gothic"/>
                <a:ea typeface="Malgun Gothic"/>
                <a:cs typeface="+mn-lt"/>
              </a:rPr>
              <a:t>X</a:t>
            </a:r>
            <a:r>
              <a:rPr lang="en-US" sz="1600">
                <a:latin typeface="Malgun Gothic"/>
                <a:ea typeface="Malgun Gothic"/>
                <a:cs typeface="+mn-lt"/>
              </a:rPr>
              <a:t> +</a:t>
            </a:r>
            <a:r>
              <a:rPr lang="en-US" altLang="ko-KR" sz="1600">
                <a:latin typeface="Malgun Gothic"/>
                <a:ea typeface="Malgun Gothic"/>
                <a:cs typeface="+mn-lt"/>
              </a:rPr>
              <a:t> </a:t>
            </a:r>
            <a:endParaRPr lang="ko-KR" altLang="en-US" sz="1600" b="1">
              <a:latin typeface="Malgun Gothic"/>
              <a:ea typeface="Malgun Gothic"/>
              <a:cs typeface="+mn-lt"/>
            </a:endParaRPr>
          </a:p>
          <a:p>
            <a:pPr algn="ctr"/>
            <a:r>
              <a:rPr lang="en-US" altLang="ko-KR" sz="1600" b="1">
                <a:latin typeface="Malgun Gothic"/>
                <a:ea typeface="Malgun Gothic"/>
                <a:cs typeface="+mn-lt"/>
              </a:rPr>
              <a:t> </a:t>
            </a:r>
            <a:r>
              <a:rPr lang="ko-KR" altLang="en-US" sz="1600" b="1">
                <a:latin typeface="Malgun Gothic"/>
                <a:ea typeface="Malgun Gothic"/>
                <a:cs typeface="+mn-lt"/>
              </a:rPr>
              <a:t>구역</a:t>
            </a:r>
            <a:r>
              <a:rPr lang="en-US" altLang="ko-KR" sz="1600" b="1">
                <a:latin typeface="Malgun Gothic"/>
                <a:ea typeface="Malgun Gothic"/>
                <a:cs typeface="+mn-lt"/>
              </a:rPr>
              <a:t> 간</a:t>
            </a:r>
            <a:r>
              <a:rPr lang="ko-KR" altLang="en-US" sz="1600" b="1">
                <a:latin typeface="Malgun Gothic"/>
                <a:ea typeface="Malgun Gothic"/>
                <a:cs typeface="+mn-lt"/>
              </a:rPr>
              <a:t> </a:t>
            </a:r>
            <a:r>
              <a:rPr lang="en-US" sz="1600" b="1" err="1">
                <a:latin typeface="Malgun Gothic"/>
                <a:ea typeface="Malgun Gothic"/>
                <a:cs typeface="+mn-lt"/>
              </a:rPr>
              <a:t>셔플</a:t>
            </a:r>
            <a:endParaRPr lang="ko-KR" altLang="en-US" sz="1600" b="1" err="1">
              <a:latin typeface="Malgun Gothic"/>
              <a:ea typeface="Malgun Gothic"/>
              <a:cs typeface="+mn-lt"/>
            </a:endParaRPr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E47093BC-B703-18DF-C458-B9CB1B56B2E9}"/>
              </a:ext>
            </a:extLst>
          </p:cNvPr>
          <p:cNvSpPr/>
          <p:nvPr/>
        </p:nvSpPr>
        <p:spPr>
          <a:xfrm rot="13200000">
            <a:off x="8228131" y="3423705"/>
            <a:ext cx="605256" cy="527345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1B4813A-D2A2-C6B7-03A4-B8B46FCE1AC9}"/>
              </a:ext>
            </a:extLst>
          </p:cNvPr>
          <p:cNvSpPr/>
          <p:nvPr/>
        </p:nvSpPr>
        <p:spPr>
          <a:xfrm>
            <a:off x="4410066" y="3918825"/>
            <a:ext cx="3194514" cy="25515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ko-KR" altLang="en-US" sz="1600">
              <a:solidFill>
                <a:schemeClr val="tx1"/>
              </a:solidFill>
              <a:latin typeface="맑은 고딕"/>
              <a:ea typeface="Malgun Gothic"/>
              <a:cs typeface="맑은 고딕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26097FB-CE73-98FA-202A-39D259019C68}"/>
              </a:ext>
            </a:extLst>
          </p:cNvPr>
          <p:cNvSpPr/>
          <p:nvPr/>
        </p:nvSpPr>
        <p:spPr>
          <a:xfrm>
            <a:off x="4407074" y="3916133"/>
            <a:ext cx="3194514" cy="8199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af-ZA" sz="2800" b="1"/>
              <a:t>0.91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774CD30-8468-CE02-C94D-5A006041CFDD}"/>
              </a:ext>
            </a:extLst>
          </p:cNvPr>
          <p:cNvSpPr txBox="1"/>
          <p:nvPr/>
        </p:nvSpPr>
        <p:spPr>
          <a:xfrm>
            <a:off x="4410918" y="4983262"/>
            <a:ext cx="3204977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sz="2000" b="1">
                <a:latin typeface="Malgun Gothic"/>
                <a:ea typeface="Malgun Gothic"/>
                <a:cs typeface="+mn-lt"/>
              </a:rPr>
              <a:t>각 파일별로 </a:t>
            </a:r>
            <a:endParaRPr lang="ko-KR" sz="2000" b="1"/>
          </a:p>
          <a:p>
            <a:pPr algn="ctr"/>
            <a:r>
              <a:rPr lang="ko-KR" altLang="en-US" sz="2000" b="1">
                <a:latin typeface="Malgun Gothic"/>
                <a:ea typeface="Malgun Gothic"/>
                <a:cs typeface="+mn-lt"/>
              </a:rPr>
              <a:t>슬라이딩</a:t>
            </a:r>
            <a:r>
              <a:rPr lang="en-US" sz="2000" b="1">
                <a:latin typeface="Malgun Gothic"/>
                <a:ea typeface="Malgun Gothic"/>
                <a:cs typeface="+mn-lt"/>
              </a:rPr>
              <a:t> </a:t>
            </a:r>
            <a:r>
              <a:rPr lang="ko-KR" sz="2000" b="1">
                <a:latin typeface="Malgun Gothic"/>
                <a:ea typeface="Malgun Gothic"/>
                <a:cs typeface="+mn-lt"/>
              </a:rPr>
              <a:t>윈도우</a:t>
            </a:r>
            <a:r>
              <a:rPr lang="en-US" sz="2000" b="1">
                <a:latin typeface="Malgun Gothic"/>
                <a:ea typeface="Malgun Gothic"/>
                <a:cs typeface="+mn-lt"/>
              </a:rPr>
              <a:t> O</a:t>
            </a:r>
            <a:r>
              <a:rPr lang="ko-KR" sz="2000" b="1">
                <a:latin typeface="Malgun Gothic"/>
                <a:ea typeface="Malgun Gothic"/>
                <a:cs typeface="+mn-lt"/>
              </a:rPr>
              <a:t> </a:t>
            </a:r>
            <a:r>
              <a:rPr lang="en-US" sz="2000" b="1">
                <a:latin typeface="Malgun Gothic"/>
                <a:ea typeface="Malgun Gothic"/>
                <a:cs typeface="+mn-lt"/>
              </a:rPr>
              <a:t>+ </a:t>
            </a:r>
            <a:r>
              <a:rPr lang="ko-KR" sz="2000" b="1">
                <a:latin typeface="Malgun Gothic"/>
                <a:ea typeface="Malgun Gothic"/>
                <a:cs typeface="+mn-lt"/>
              </a:rPr>
              <a:t> </a:t>
            </a:r>
            <a:endParaRPr lang="ko-KR" sz="2000" b="1"/>
          </a:p>
          <a:p>
            <a:pPr algn="ctr"/>
            <a:r>
              <a:rPr lang="ko-KR" altLang="en-US" sz="2000" b="1">
                <a:latin typeface="Malgun Gothic"/>
                <a:ea typeface="Malgun Gothic"/>
                <a:cs typeface="+mn-lt"/>
              </a:rPr>
              <a:t>구역</a:t>
            </a:r>
            <a:r>
              <a:rPr lang="ko-KR" sz="2000" b="1">
                <a:latin typeface="Malgun Gothic"/>
                <a:ea typeface="Malgun Gothic"/>
                <a:cs typeface="+mn-lt"/>
              </a:rPr>
              <a:t> 별 </a:t>
            </a:r>
            <a:r>
              <a:rPr lang="en-US" sz="2000" b="1" err="1">
                <a:latin typeface="Malgun Gothic"/>
                <a:ea typeface="Malgun Gothic"/>
                <a:cs typeface="+mn-lt"/>
              </a:rPr>
              <a:t>셔플</a:t>
            </a:r>
          </a:p>
          <a:p>
            <a:pPr algn="ctr"/>
            <a:endParaRPr lang="en-US" altLang="ko-KR" sz="1600">
              <a:latin typeface="Malgun Gothic"/>
              <a:ea typeface="Malgun Gothic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79346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67557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27948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800" b="1" spc="-300">
                <a:solidFill>
                  <a:schemeClr val="accent1"/>
                </a:solidFill>
              </a:rPr>
              <a:t> 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F17F54F0-742A-BC56-EC52-3C2B1040CF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308201"/>
              </p:ext>
            </p:extLst>
          </p:nvPr>
        </p:nvGraphicFramePr>
        <p:xfrm>
          <a:off x="480990" y="2019299"/>
          <a:ext cx="10759602" cy="3285432"/>
        </p:xfrm>
        <a:graphic>
          <a:graphicData uri="http://schemas.openxmlformats.org/drawingml/2006/table">
            <a:tbl>
              <a:tblPr bandRow="1">
                <a:tableStyleId>{5940675A-B579-460E-94D1-54222C63F5DA}</a:tableStyleId>
              </a:tblPr>
              <a:tblGrid>
                <a:gridCol w="1432735">
                  <a:extLst>
                    <a:ext uri="{9D8B030D-6E8A-4147-A177-3AD203B41FA5}">
                      <a16:colId xmlns:a16="http://schemas.microsoft.com/office/drawing/2014/main" val="960619105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599221908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1929800258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2810822436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3934277280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3011552075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2785432368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632223173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4226790539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292566756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3462468615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3262723442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2216756609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457045870"/>
                    </a:ext>
                  </a:extLst>
                </a:gridCol>
                <a:gridCol w="640079">
                  <a:extLst>
                    <a:ext uri="{9D8B030D-6E8A-4147-A177-3AD203B41FA5}">
                      <a16:colId xmlns:a16="http://schemas.microsoft.com/office/drawing/2014/main" val="3654795462"/>
                    </a:ext>
                  </a:extLst>
                </a:gridCol>
              </a:tblGrid>
              <a:tr h="821358">
                <a:tc>
                  <a:txBody>
                    <a:bodyPr/>
                    <a:lstStyle/>
                    <a:p>
                      <a:pPr algn="ctr"/>
                      <a:r>
                        <a:rPr lang="af-ZA" sz="1400" b="1" err="1">
                          <a:solidFill>
                            <a:schemeClr val="bg1"/>
                          </a:solidFill>
                          <a:effectLst/>
                        </a:rPr>
                        <a:t>Algorithm</a:t>
                      </a:r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400" b="1" i="0" u="none" strike="noStrike" noProof="0" err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Accuracy</a:t>
                      </a:r>
                      <a:endParaRPr lang="ko-KR" altLang="en-US" sz="1400" b="1">
                        <a:solidFill>
                          <a:schemeClr val="bg1"/>
                        </a:solidFill>
                      </a:endParaRPr>
                    </a:p>
                  </a:txBody>
                  <a:tcPr marL="123824" marR="123824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A_1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A_2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A_3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B_1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B_2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C_1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C_2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C_3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D_1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D_2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E_1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E_2</a:t>
                      </a:r>
                    </a:p>
                  </a:txBody>
                  <a:tcPr marL="123825" marR="123825" marT="57150" marB="57150" anchor="ctr"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</a:rPr>
                        <a:t>E_3</a:t>
                      </a:r>
                    </a:p>
                  </a:txBody>
                  <a:tcPr marL="123825" marR="123825" marT="57150" marB="57150" anchor="ctr"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051198"/>
                  </a:ext>
                </a:extLst>
              </a:tr>
              <a:tr h="821358">
                <a:tc>
                  <a:txBody>
                    <a:bodyPr/>
                    <a:lstStyle/>
                    <a:p>
                      <a:pPr algn="ctr"/>
                      <a:r>
                        <a:rPr lang="af-ZA" sz="1800" b="1">
                          <a:effectLst/>
                        </a:rPr>
                        <a:t>RF </a:t>
                      </a:r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800">
                          <a:effectLst/>
                        </a:rPr>
                        <a:t>0.81</a:t>
                      </a:r>
                      <a:endParaRPr lang="ko-KR" altLang="en-US" sz="1800"/>
                    </a:p>
                  </a:txBody>
                  <a:tcPr marL="123824" marR="123824" marT="57150" marB="5715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b="0" i="0" u="none" strike="noStrike" noProof="0">
                          <a:effectLst/>
                          <a:latin typeface="Pretendard"/>
                        </a:rPr>
                        <a:t>56</a:t>
                      </a:r>
                      <a:r>
                        <a:rPr lang="en-US" altLang="ko-KR" sz="1200">
                          <a:effectLst/>
                        </a:rPr>
                        <a:t>%</a:t>
                      </a:r>
                      <a:endParaRPr lang="ko-KR" altLang="en-US"/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200">
                          <a:effectLst/>
                        </a:rPr>
                        <a:t>44%</a:t>
                      </a:r>
                      <a:endParaRPr lang="ko-KR" altLang="en-US"/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200">
                          <a:effectLst/>
                        </a:rPr>
                        <a:t>44%</a:t>
                      </a:r>
                      <a:endParaRPr lang="ko-KR" altLang="en-US"/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altLang="ko-KR" sz="1200">
                          <a:effectLst/>
                        </a:rPr>
                        <a:t>23%</a:t>
                      </a:r>
                      <a:endParaRPr lang="ko-KR" altLang="en-US"/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</a:rPr>
                        <a:t>33%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</a:rPr>
                        <a:t>50%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</a:rPr>
                        <a:t>73%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</a:rPr>
                        <a:t>55%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</a:rPr>
                        <a:t>23%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</a:rPr>
                        <a:t>18%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</a:rPr>
                        <a:t>67%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</a:rPr>
                        <a:t>37%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>
                          <a:effectLst/>
                        </a:rPr>
                        <a:t>58%</a:t>
                      </a:r>
                    </a:p>
                  </a:txBody>
                  <a:tcPr marL="123825" marR="123825" marT="57150" marB="57150" anchor="ctr">
                    <a:lnR w="12700">
                      <a:solidFill>
                        <a:schemeClr val="tx1"/>
                      </a:solidFill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86546445"/>
                  </a:ext>
                </a:extLst>
              </a:tr>
              <a:tr h="821358">
                <a:tc>
                  <a:txBody>
                    <a:bodyPr/>
                    <a:lstStyle/>
                    <a:p>
                      <a:pPr algn="ctr"/>
                      <a:r>
                        <a:rPr lang="af-ZA" sz="1800" b="1">
                          <a:effectLst/>
                        </a:rPr>
                        <a:t>RF_AVG</a:t>
                      </a:r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800">
                          <a:effectLst/>
                        </a:rPr>
                        <a:t>0.91</a:t>
                      </a:r>
                    </a:p>
                  </a:txBody>
                  <a:tcPr marL="123824" marR="123824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82%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 b="0" i="0" u="none" strike="noStrike" noProof="0">
                          <a:effectLst/>
                          <a:latin typeface="Pretendard"/>
                        </a:rPr>
                        <a:t>98%</a:t>
                      </a:r>
                      <a:endParaRPr lang="ko-KR"/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72%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28%</a:t>
                      </a:r>
                      <a:endParaRPr lang="ko-KR"/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75%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83%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100%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100%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55%</a:t>
                      </a:r>
                      <a:endParaRPr lang="af-ZA" altLang="ko-KR" sz="1200">
                        <a:effectLst/>
                      </a:endParaRPr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3%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88%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60%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solidFill>
                      <a:srgbClr val="FFC000">
                        <a:alpha val="43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87%</a:t>
                      </a:r>
                      <a:endParaRPr lang="af-ZA" altLang="ko-KR" sz="1200">
                        <a:effectLst/>
                      </a:endParaRPr>
                    </a:p>
                  </a:txBody>
                  <a:tcPr marL="123825" marR="123825" marT="57150" marB="57150" anchor="ctr">
                    <a:lnR w="12700">
                      <a:solidFill>
                        <a:schemeClr val="tx1"/>
                      </a:solidFill>
                    </a:lnR>
                    <a:solidFill>
                      <a:srgbClr val="FFC000">
                        <a:alpha val="43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7328399"/>
                  </a:ext>
                </a:extLst>
              </a:tr>
              <a:tr h="821358">
                <a:tc>
                  <a:txBody>
                    <a:bodyPr/>
                    <a:lstStyle/>
                    <a:p>
                      <a:pPr algn="ctr"/>
                      <a:r>
                        <a:rPr lang="af-ZA" sz="1800" b="1">
                          <a:effectLst/>
                        </a:rPr>
                        <a:t>RF_AVG &amp; REF</a:t>
                      </a:r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800" b="0" i="0" u="none" strike="noStrike" noProof="0">
                          <a:effectLst/>
                          <a:latin typeface="Pretendard"/>
                        </a:rPr>
                        <a:t>0.89</a:t>
                      </a:r>
                      <a:endParaRPr lang="ko-KR" altLang="en-US" sz="1800"/>
                    </a:p>
                  </a:txBody>
                  <a:tcPr marL="123824" marR="123824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82%</a:t>
                      </a:r>
                      <a:endParaRPr lang="af-ZA" altLang="ko-KR" sz="1200">
                        <a:effectLst/>
                      </a:endParaRPr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96%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74%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28%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75%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92%</a:t>
                      </a:r>
                      <a:endParaRPr lang="af-ZA" altLang="ko-KR" sz="1200">
                        <a:effectLst/>
                      </a:endParaRPr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100%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f-ZA" sz="1200" b="0" i="0" u="none" strike="noStrike" noProof="0">
                          <a:solidFill>
                            <a:srgbClr val="000000"/>
                          </a:solidFill>
                          <a:effectLst/>
                          <a:latin typeface="Pretendard"/>
                        </a:rPr>
                        <a:t>100%</a:t>
                      </a:r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 b="0" i="0" u="none" strike="noStrike" noProof="0">
                          <a:effectLst/>
                          <a:latin typeface="Pretendard"/>
                        </a:rPr>
                        <a:t>55%</a:t>
                      </a:r>
                      <a:endParaRPr lang="ko-KR"/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0%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88%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sz="1200">
                          <a:effectLst/>
                        </a:rPr>
                        <a:t>55%</a:t>
                      </a:r>
                      <a:endParaRPr lang="ko-KR" altLang="en-US" sz="1200"/>
                    </a:p>
                  </a:txBody>
                  <a:tcPr marL="123825" marR="123825" marT="57150" marB="57150" anchor="ctr"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f-ZA" altLang="ko-KR" sz="1200">
                          <a:effectLst/>
                        </a:rPr>
                        <a:t>79%</a:t>
                      </a:r>
                    </a:p>
                  </a:txBody>
                  <a:tcPr marL="123825" marR="123825" marT="57150" marB="57150" anchor="ctr">
                    <a:lnR w="12700">
                      <a:solidFill>
                        <a:schemeClr val="tx1"/>
                      </a:solidFill>
                    </a:lnR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719773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72AE7D3-8E48-F7B3-57DA-344132ACD764}"/>
              </a:ext>
            </a:extLst>
          </p:cNvPr>
          <p:cNvSpPr txBox="1"/>
          <p:nvPr/>
        </p:nvSpPr>
        <p:spPr>
          <a:xfrm>
            <a:off x="1163052" y="233303"/>
            <a:ext cx="325502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800" b="1" spc="-300">
                <a:solidFill>
                  <a:schemeClr val="accent1"/>
                </a:solidFill>
              </a:rPr>
              <a:t> 정확도 향상 연구</a:t>
            </a:r>
          </a:p>
        </p:txBody>
      </p:sp>
    </p:spTree>
    <p:extLst>
      <p:ext uri="{BB962C8B-B14F-4D97-AF65-F5344CB8AC3E}">
        <p14:creationId xmlns:p14="http://schemas.microsoft.com/office/powerpoint/2010/main" val="2869923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67557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5547801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af-ZA" altLang="ko-KR" sz="2800" b="1" spc="-300">
                <a:solidFill>
                  <a:schemeClr val="accent1"/>
                </a:solidFill>
                <a:ea typeface="+mn-lt"/>
                <a:cs typeface="+mn-lt"/>
              </a:rPr>
              <a:t>RF_AVG</a:t>
            </a:r>
            <a:r>
              <a:rPr lang="af-ZA" altLang="ko-KR" sz="2800" b="1" spc="-300">
                <a:solidFill>
                  <a:schemeClr val="accent1"/>
                </a:solidFill>
              </a:rPr>
              <a:t> </a:t>
            </a:r>
            <a:r>
              <a:rPr lang="ko-KR" altLang="en-US" sz="2800" b="1" spc="-300">
                <a:solidFill>
                  <a:schemeClr val="accent1"/>
                </a:solidFill>
              </a:rPr>
              <a:t>정확도 향상 연구- 윈도우 사이즈</a:t>
            </a:r>
            <a:endParaRPr lang="ko-KR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C86A964D-C24F-0019-00A3-5E398C25D7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469691"/>
              </p:ext>
            </p:extLst>
          </p:nvPr>
        </p:nvGraphicFramePr>
        <p:xfrm>
          <a:off x="531394" y="2205789"/>
          <a:ext cx="11435308" cy="244987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522726">
                  <a:extLst>
                    <a:ext uri="{9D8B030D-6E8A-4147-A177-3AD203B41FA5}">
                      <a16:colId xmlns:a16="http://schemas.microsoft.com/office/drawing/2014/main" val="3536368625"/>
                    </a:ext>
                  </a:extLst>
                </a:gridCol>
                <a:gridCol w="1069020">
                  <a:extLst>
                    <a:ext uri="{9D8B030D-6E8A-4147-A177-3AD203B41FA5}">
                      <a16:colId xmlns:a16="http://schemas.microsoft.com/office/drawing/2014/main" val="1997177171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3122232980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983718898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193901650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2104460240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966083643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2706887729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4259836997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2764953557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2295618912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3581129847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3795888396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399330662"/>
                    </a:ext>
                  </a:extLst>
                </a:gridCol>
                <a:gridCol w="680274">
                  <a:extLst>
                    <a:ext uri="{9D8B030D-6E8A-4147-A177-3AD203B41FA5}">
                      <a16:colId xmlns:a16="http://schemas.microsoft.com/office/drawing/2014/main" val="1053344424"/>
                    </a:ext>
                  </a:extLst>
                </a:gridCol>
              </a:tblGrid>
              <a:tr h="816626"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600" b="1" err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Window_size</a:t>
                      </a:r>
                      <a:r>
                        <a:rPr lang="af-ZA" sz="16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​</a:t>
                      </a: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600" b="1" err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Accuracy</a:t>
                      </a:r>
                      <a:endParaRPr lang="af-ZA" altLang="ko-KR" sz="16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A_1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A_2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A_3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B_1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B_2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C_1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C_2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C_3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D_1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D_2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E_1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E_2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 b="1">
                          <a:solidFill>
                            <a:schemeClr val="bg1"/>
                          </a:solidFill>
                          <a:effectLst/>
                          <a:latin typeface="Pretendard"/>
                        </a:rPr>
                        <a:t>E_3</a:t>
                      </a:r>
                      <a:endParaRPr lang="af-ZA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4521591"/>
                  </a:ext>
                </a:extLst>
              </a:tr>
              <a:tr h="816626">
                <a:tc>
                  <a:txBody>
                    <a:bodyPr/>
                    <a:lstStyle/>
                    <a:p>
                      <a:pPr lvl="0" algn="ctr">
                        <a:lnSpc>
                          <a:spcPts val="900"/>
                        </a:lnSpc>
                        <a:buNone/>
                      </a:pPr>
                      <a:r>
                        <a:rPr lang="af-ZA" sz="2000" b="1" i="0" u="none" strike="noStrike" noProof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r>
                        <a:rPr lang="af-ZA" sz="2000" b="1" i="0" u="none" strike="noStrike" noProof="0">
                          <a:solidFill>
                            <a:srgbClr val="000000"/>
                          </a:solidFill>
                          <a:effectLst/>
                        </a:rPr>
                        <a:t> = 5</a:t>
                      </a:r>
                      <a:endParaRPr lang="ko-KR" altLang="en-US"/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2000">
                          <a:effectLst/>
                          <a:latin typeface="Pretendard"/>
                        </a:rPr>
                        <a:t>0.91</a:t>
                      </a:r>
                      <a:endParaRPr lang="af-ZA" altLang="ko-KR" sz="2000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82%</a:t>
                      </a:r>
                      <a:endParaRPr lang="af-ZA" altLang="ko-KR" sz="1200"/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 b="0" i="0" u="none" strike="noStrike" noProof="0">
                          <a:effectLst/>
                          <a:latin typeface="Pretendard"/>
                        </a:rPr>
                        <a:t>98%</a:t>
                      </a:r>
                      <a:endParaRPr lang="af-ZA" altLang="ko-KR" b="0" i="0" u="none" strike="noStrike" noProof="0"/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72%</a:t>
                      </a:r>
                      <a:endParaRPr lang="af-ZA" altLang="ko-KR" sz="1200"/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28%</a:t>
                      </a:r>
                      <a:endParaRPr lang="af-ZA" altLang="ko-KR"/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75%</a:t>
                      </a:r>
                      <a:endParaRPr lang="af-ZA" altLang="ko-KR" sz="1200"/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83%</a:t>
                      </a:r>
                      <a:endParaRPr lang="af-ZA" altLang="ko-KR" sz="1200"/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100%</a:t>
                      </a:r>
                      <a:endParaRPr lang="af-ZA" altLang="ko-KR" sz="1200"/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100%</a:t>
                      </a:r>
                      <a:endParaRPr lang="af-ZA" altLang="ko-KR" sz="1200"/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55%</a:t>
                      </a:r>
                      <a:endParaRPr lang="af-ZA" altLang="ko-KR" sz="1200">
                        <a:effectLst/>
                      </a:endParaRPr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3%</a:t>
                      </a:r>
                      <a:endParaRPr lang="af-ZA" altLang="ko-KR" sz="1200"/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88%</a:t>
                      </a:r>
                      <a:endParaRPr lang="af-ZA" altLang="ko-KR" sz="1200"/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60%</a:t>
                      </a:r>
                      <a:endParaRPr lang="af-ZA" altLang="ko-KR" sz="1200"/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af-ZA" sz="1200">
                          <a:effectLst/>
                        </a:rPr>
                        <a:t>87%</a:t>
                      </a:r>
                      <a:endParaRPr lang="af-ZA" altLang="ko-KR" sz="1200">
                        <a:effectLst/>
                      </a:endParaRPr>
                    </a:p>
                  </a:txBody>
                  <a:tcPr marL="123825" marR="123825" marT="57150" marB="57150"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6565775"/>
                  </a:ext>
                </a:extLst>
              </a:tr>
              <a:tr h="816626">
                <a:tc>
                  <a:txBody>
                    <a:bodyPr/>
                    <a:lstStyle/>
                    <a:p>
                      <a:pPr lvl="0" algn="ctr">
                        <a:lnSpc>
                          <a:spcPts val="900"/>
                        </a:lnSpc>
                        <a:buNone/>
                      </a:pPr>
                      <a:r>
                        <a:rPr lang="af-ZA" sz="2000" b="1" i="0" u="none" strike="noStrike" noProof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r>
                        <a:rPr lang="af-ZA" sz="2000" b="1" i="0" u="none" strike="noStrike" noProof="0">
                          <a:solidFill>
                            <a:srgbClr val="000000"/>
                          </a:solidFill>
                          <a:effectLst/>
                        </a:rPr>
                        <a:t> = 10</a:t>
                      </a:r>
                      <a:endParaRPr lang="ko-KR" altLang="en-US"/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2000">
                          <a:effectLst/>
                          <a:latin typeface="Pretendard"/>
                        </a:rPr>
                        <a:t>0.99</a:t>
                      </a:r>
                      <a:endParaRPr lang="af-ZA" sz="2000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79%</a:t>
                      </a:r>
                      <a:endParaRPr lang="af-ZA" altLang="ko-KR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87%</a:t>
                      </a:r>
                      <a:endParaRPr lang="af-ZA" altLang="ko-KR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70%</a:t>
                      </a:r>
                      <a:endParaRPr lang="af-ZA" altLang="ko-KR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77%</a:t>
                      </a:r>
                      <a:endParaRPr lang="af-ZA" altLang="ko-KR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77%</a:t>
                      </a:r>
                      <a:endParaRPr lang="af-ZA" altLang="ko-KR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100%</a:t>
                      </a:r>
                      <a:endParaRPr lang="af-ZA" altLang="ko-KR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100%</a:t>
                      </a:r>
                      <a:endParaRPr lang="af-ZA" altLang="ko-KR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100%</a:t>
                      </a:r>
                      <a:endParaRPr lang="af-ZA" altLang="ko-KR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57%</a:t>
                      </a:r>
                      <a:endParaRPr lang="af-ZA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17%</a:t>
                      </a:r>
                      <a:endParaRPr lang="af-ZA" altLang="ko-KR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88%</a:t>
                      </a:r>
                      <a:endParaRPr lang="af-ZA" altLang="ko-KR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50%</a:t>
                      </a:r>
                      <a:endParaRPr lang="af-ZA" altLang="ko-KR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900"/>
                        </a:lnSpc>
                      </a:pPr>
                      <a:r>
                        <a:rPr lang="af-ZA" sz="1200">
                          <a:effectLst/>
                          <a:latin typeface="Pretendard"/>
                        </a:rPr>
                        <a:t>79%</a:t>
                      </a:r>
                      <a:endParaRPr lang="af-ZA">
                        <a:effectLst/>
                      </a:endParaRPr>
                    </a:p>
                  </a:txBody>
                  <a:tcPr marL="76543" marR="76543" marT="35328" marB="35328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6376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5589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854995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  <a:endParaRPr lang="ko-KR" altLang="en-US" sz="199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677884" cy="83099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ko-KR" altLang="en-US" sz="4800" b="1" spc="-300" dirty="0">
                  <a:solidFill>
                    <a:schemeClr val="bg1"/>
                  </a:solidFill>
                  <a:latin typeface="+mn-ea"/>
                </a:rPr>
                <a:t>개인 발표 - 정지원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4252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D1AD755D-356C-A3FB-6604-12B2E187A996}"/>
              </a:ext>
            </a:extLst>
          </p:cNvPr>
          <p:cNvSpPr/>
          <p:nvPr/>
        </p:nvSpPr>
        <p:spPr>
          <a:xfrm>
            <a:off x="-1012" y="1478"/>
            <a:ext cx="12194023" cy="6379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-1055" y="-1370"/>
            <a:ext cx="393951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spc="-300">
                <a:solidFill>
                  <a:srgbClr val="FFFFFF"/>
                </a:solidFill>
                <a:latin typeface="+mj-ea"/>
                <a:ea typeface="+mj-ea"/>
              </a:rPr>
              <a:t>Process : </a:t>
            </a:r>
            <a:r>
              <a:rPr lang="en-US" altLang="ko-KR" sz="3600" b="1" spc="-300" err="1">
                <a:solidFill>
                  <a:srgbClr val="FFFFFF"/>
                </a:solidFill>
                <a:latin typeface="+mj-ea"/>
                <a:ea typeface="+mj-ea"/>
              </a:rPr>
              <a:t>정지원</a:t>
            </a: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390A6975-221E-B9EE-AF29-553360A8AFC8}"/>
              </a:ext>
            </a:extLst>
          </p:cNvPr>
          <p:cNvSpPr/>
          <p:nvPr/>
        </p:nvSpPr>
        <p:spPr>
          <a:xfrm>
            <a:off x="8665194" y="4402510"/>
            <a:ext cx="3133812" cy="1952309"/>
          </a:xfrm>
          <a:prstGeom prst="round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F804685-90BC-3524-060C-B966DF866E7C}"/>
              </a:ext>
            </a:extLst>
          </p:cNvPr>
          <p:cNvCxnSpPr/>
          <p:nvPr/>
        </p:nvCxnSpPr>
        <p:spPr>
          <a:xfrm>
            <a:off x="3922584" y="850555"/>
            <a:ext cx="8238" cy="573353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80C64B3-CBC1-ED0B-EDCC-AD483BA9086B}"/>
              </a:ext>
            </a:extLst>
          </p:cNvPr>
          <p:cNvSpPr txBox="1"/>
          <p:nvPr/>
        </p:nvSpPr>
        <p:spPr>
          <a:xfrm flipH="1">
            <a:off x="1268945" y="849873"/>
            <a:ext cx="122102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spc="-30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Back-End</a:t>
            </a:r>
            <a:endParaRPr lang="ko-KR" altLang="en-US" sz="2400" b="1" spc="-30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43485F0-8536-FDE0-D8D6-9E0668F4EC36}"/>
              </a:ext>
            </a:extLst>
          </p:cNvPr>
          <p:cNvCxnSpPr>
            <a:cxnSpLocks/>
          </p:cNvCxnSpPr>
          <p:nvPr/>
        </p:nvCxnSpPr>
        <p:spPr>
          <a:xfrm>
            <a:off x="8302368" y="850555"/>
            <a:ext cx="8238" cy="573353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A7CEB16-10D4-D990-4424-95BD0AFBD589}"/>
              </a:ext>
            </a:extLst>
          </p:cNvPr>
          <p:cNvSpPr txBox="1"/>
          <p:nvPr/>
        </p:nvSpPr>
        <p:spPr>
          <a:xfrm flipH="1">
            <a:off x="5621269" y="849873"/>
            <a:ext cx="94643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spc="-30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Model</a:t>
            </a:r>
            <a:endParaRPr lang="ko-KR" altLang="en-US" sz="2400" b="1" spc="-30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9" name="타원 31">
            <a:extLst>
              <a:ext uri="{FF2B5EF4-FFF2-40B4-BE49-F238E27FC236}">
                <a16:creationId xmlns:a16="http://schemas.microsoft.com/office/drawing/2014/main" id="{728FBBFC-8A7C-A9AE-C1B1-A16C27E6D941}"/>
              </a:ext>
            </a:extLst>
          </p:cNvPr>
          <p:cNvSpPr/>
          <p:nvPr/>
        </p:nvSpPr>
        <p:spPr>
          <a:xfrm>
            <a:off x="4768758" y="1546162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데이터셋 구성</a:t>
            </a:r>
          </a:p>
        </p:txBody>
      </p:sp>
      <p:sp>
        <p:nvSpPr>
          <p:cNvPr id="21" name="타원 32">
            <a:extLst>
              <a:ext uri="{FF2B5EF4-FFF2-40B4-BE49-F238E27FC236}">
                <a16:creationId xmlns:a16="http://schemas.microsoft.com/office/drawing/2014/main" id="{986AAA23-C30D-D733-2584-DA0870889D09}"/>
              </a:ext>
            </a:extLst>
          </p:cNvPr>
          <p:cNvSpPr/>
          <p:nvPr/>
        </p:nvSpPr>
        <p:spPr>
          <a:xfrm>
            <a:off x="4760196" y="2875863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모델 학습</a:t>
            </a:r>
          </a:p>
        </p:txBody>
      </p:sp>
      <p:sp>
        <p:nvSpPr>
          <p:cNvPr id="33" name="타원 5">
            <a:extLst>
              <a:ext uri="{FF2B5EF4-FFF2-40B4-BE49-F238E27FC236}">
                <a16:creationId xmlns:a16="http://schemas.microsoft.com/office/drawing/2014/main" id="{BFA79C14-496D-7DFB-665E-D69E333267C7}"/>
              </a:ext>
            </a:extLst>
          </p:cNvPr>
          <p:cNvSpPr/>
          <p:nvPr/>
        </p:nvSpPr>
        <p:spPr>
          <a:xfrm>
            <a:off x="4768758" y="4194379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모델 테스트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64CB887-7835-F092-384A-63D1624C0A8C}"/>
              </a:ext>
            </a:extLst>
          </p:cNvPr>
          <p:cNvSpPr txBox="1"/>
          <p:nvPr/>
        </p:nvSpPr>
        <p:spPr>
          <a:xfrm rot="5400000">
            <a:off x="5907325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+mn-ea"/>
              </a:rPr>
              <a:t>&gt;&gt;</a:t>
            </a:r>
            <a:endParaRPr lang="ko-KR" altLang="en-US">
              <a:latin typeface="+mn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76A0221-5607-D33E-6616-D902F8A13572}"/>
              </a:ext>
            </a:extLst>
          </p:cNvPr>
          <p:cNvSpPr txBox="1"/>
          <p:nvPr/>
        </p:nvSpPr>
        <p:spPr>
          <a:xfrm rot="5400000">
            <a:off x="5907325" y="2353870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+mn-ea"/>
              </a:rPr>
              <a:t>&gt;&gt;</a:t>
            </a:r>
            <a:endParaRPr lang="ko-KR" altLang="en-US">
              <a:latin typeface="+mn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940D669-5916-36FA-F922-D9E5C7CC5673}"/>
              </a:ext>
            </a:extLst>
          </p:cNvPr>
          <p:cNvSpPr txBox="1"/>
          <p:nvPr/>
        </p:nvSpPr>
        <p:spPr>
          <a:xfrm rot="5400000">
            <a:off x="5828230" y="5093645"/>
            <a:ext cx="530915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>
                <a:latin typeface="+mn-ea"/>
              </a:rPr>
              <a:t>&gt;</a:t>
            </a:r>
            <a:r>
              <a:rPr lang="en-US">
                <a:ea typeface="+mn-lt"/>
                <a:cs typeface="+mn-lt"/>
              </a:rPr>
              <a:t>&gt;&gt;</a:t>
            </a:r>
          </a:p>
        </p:txBody>
      </p:sp>
      <p:sp>
        <p:nvSpPr>
          <p:cNvPr id="53" name="타원 3">
            <a:extLst>
              <a:ext uri="{FF2B5EF4-FFF2-40B4-BE49-F238E27FC236}">
                <a16:creationId xmlns:a16="http://schemas.microsoft.com/office/drawing/2014/main" id="{7874FC7F-92E0-430E-BB6C-2FEDDB55F7C3}"/>
              </a:ext>
            </a:extLst>
          </p:cNvPr>
          <p:cNvSpPr/>
          <p:nvPr/>
        </p:nvSpPr>
        <p:spPr>
          <a:xfrm>
            <a:off x="646406" y="1360811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실시간 </a:t>
            </a:r>
            <a:r>
              <a:rPr lang="ko-KR" altLang="en-US" err="1"/>
              <a:t>비콘</a:t>
            </a:r>
            <a:r>
              <a:rPr lang="ko-KR" altLang="en-US"/>
              <a:t> </a:t>
            </a:r>
            <a:endParaRPr lang="ko-KR"/>
          </a:p>
          <a:p>
            <a:pPr algn="ctr"/>
            <a:r>
              <a:rPr lang="ko-KR" altLang="en-US" err="1"/>
              <a:t>수신앱</a:t>
            </a:r>
            <a:r>
              <a:rPr lang="ko-KR" altLang="en-US"/>
              <a:t> 제작</a:t>
            </a:r>
            <a:endParaRPr lang="ko-KR"/>
          </a:p>
        </p:txBody>
      </p:sp>
      <p:sp>
        <p:nvSpPr>
          <p:cNvPr id="55" name="타원 8">
            <a:extLst>
              <a:ext uri="{FF2B5EF4-FFF2-40B4-BE49-F238E27FC236}">
                <a16:creationId xmlns:a16="http://schemas.microsoft.com/office/drawing/2014/main" id="{D0EF63EF-ED3E-85EB-6AE1-780AD110342C}"/>
              </a:ext>
            </a:extLst>
          </p:cNvPr>
          <p:cNvSpPr/>
          <p:nvPr/>
        </p:nvSpPr>
        <p:spPr>
          <a:xfrm>
            <a:off x="646406" y="2260108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웹 서버 구현</a:t>
            </a:r>
          </a:p>
        </p:txBody>
      </p:sp>
      <p:sp>
        <p:nvSpPr>
          <p:cNvPr id="57" name="타원 15">
            <a:extLst>
              <a:ext uri="{FF2B5EF4-FFF2-40B4-BE49-F238E27FC236}">
                <a16:creationId xmlns:a16="http://schemas.microsoft.com/office/drawing/2014/main" id="{0BB371F0-00AF-9546-92D5-1AED85A8AA2D}"/>
              </a:ext>
            </a:extLst>
          </p:cNvPr>
          <p:cNvSpPr/>
          <p:nvPr/>
        </p:nvSpPr>
        <p:spPr>
          <a:xfrm>
            <a:off x="646406" y="3186865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앱 -서버 연결 및 실시간 신호 </a:t>
            </a:r>
            <a:r>
              <a:rPr lang="ko-KR" altLang="en-US" sz="1400" err="1"/>
              <a:t>DB저장</a:t>
            </a:r>
          </a:p>
        </p:txBody>
      </p:sp>
      <p:sp>
        <p:nvSpPr>
          <p:cNvPr id="59" name="타원 19">
            <a:extLst>
              <a:ext uri="{FF2B5EF4-FFF2-40B4-BE49-F238E27FC236}">
                <a16:creationId xmlns:a16="http://schemas.microsoft.com/office/drawing/2014/main" id="{97FF4118-703B-8B67-31E2-A1B55E558512}"/>
              </a:ext>
            </a:extLst>
          </p:cNvPr>
          <p:cNvSpPr/>
          <p:nvPr/>
        </p:nvSpPr>
        <p:spPr>
          <a:xfrm>
            <a:off x="646406" y="4144514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sz="1400">
                <a:ea typeface="+mn-lt"/>
                <a:cs typeface="+mn-lt"/>
              </a:rPr>
              <a:t>알고리즘 및 </a:t>
            </a:r>
            <a:r>
              <a:rPr lang="ko-KR" altLang="en-US" sz="1400">
                <a:ea typeface="+mn-lt"/>
                <a:cs typeface="+mn-lt"/>
              </a:rPr>
              <a:t>모델</a:t>
            </a:r>
            <a:endParaRPr lang="ko-KR">
              <a:ea typeface="+mn-lt"/>
              <a:cs typeface="+mn-lt"/>
            </a:endParaRPr>
          </a:p>
          <a:p>
            <a:pPr algn="ctr"/>
            <a:r>
              <a:rPr lang="ko-KR" sz="1400">
                <a:ea typeface="+mn-lt"/>
                <a:cs typeface="+mn-lt"/>
              </a:rPr>
              <a:t> </a:t>
            </a:r>
            <a:r>
              <a:rPr lang="ko-KR" sz="1400" err="1">
                <a:ea typeface="+mn-lt"/>
                <a:cs typeface="+mn-lt"/>
              </a:rPr>
              <a:t>백엔드에</a:t>
            </a:r>
            <a:r>
              <a:rPr lang="ko-KR" sz="1400">
                <a:ea typeface="+mn-lt"/>
                <a:cs typeface="+mn-lt"/>
              </a:rPr>
              <a:t> 통합</a:t>
            </a:r>
            <a:endParaRPr lang="ko-KR"/>
          </a:p>
        </p:txBody>
      </p:sp>
      <p:sp>
        <p:nvSpPr>
          <p:cNvPr id="61" name="타원 21">
            <a:extLst>
              <a:ext uri="{FF2B5EF4-FFF2-40B4-BE49-F238E27FC236}">
                <a16:creationId xmlns:a16="http://schemas.microsoft.com/office/drawing/2014/main" id="{C07D6B67-94E3-B0C1-D13C-A266838CFBD8}"/>
              </a:ext>
            </a:extLst>
          </p:cNvPr>
          <p:cNvSpPr/>
          <p:nvPr/>
        </p:nvSpPr>
        <p:spPr>
          <a:xfrm>
            <a:off x="646407" y="5030081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예측 결과 </a:t>
            </a:r>
            <a:r>
              <a:rPr lang="ko-KR" altLang="en-US" sz="1400" err="1"/>
              <a:t>DB저장</a:t>
            </a:r>
          </a:p>
        </p:txBody>
      </p:sp>
      <p:sp>
        <p:nvSpPr>
          <p:cNvPr id="63" name="타원 23">
            <a:extLst>
              <a:ext uri="{FF2B5EF4-FFF2-40B4-BE49-F238E27FC236}">
                <a16:creationId xmlns:a16="http://schemas.microsoft.com/office/drawing/2014/main" id="{42E93CBE-9D6C-DAB3-46C1-96F88BC1A6FD}"/>
              </a:ext>
            </a:extLst>
          </p:cNvPr>
          <p:cNvSpPr/>
          <p:nvPr/>
        </p:nvSpPr>
        <p:spPr>
          <a:xfrm>
            <a:off x="646406" y="5956837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sz="1400" err="1">
                <a:ea typeface="+mn-lt"/>
                <a:cs typeface="+mn-lt"/>
              </a:rPr>
              <a:t>API로</a:t>
            </a:r>
            <a:r>
              <a:rPr lang="ko-KR" sz="1400">
                <a:ea typeface="+mn-lt"/>
                <a:cs typeface="+mn-lt"/>
              </a:rPr>
              <a:t> </a:t>
            </a:r>
            <a:r>
              <a:rPr lang="en-US" altLang="ko-KR" sz="1400" err="1">
                <a:ea typeface="+mn-lt"/>
                <a:cs typeface="+mn-lt"/>
              </a:rPr>
              <a:t>FE에</a:t>
            </a:r>
            <a:r>
              <a:rPr lang="en-US" altLang="ko-KR" sz="1400">
                <a:ea typeface="+mn-lt"/>
                <a:cs typeface="+mn-lt"/>
              </a:rPr>
              <a:t> </a:t>
            </a:r>
            <a:r>
              <a:rPr lang="en-US" altLang="ko-KR" sz="1400" err="1">
                <a:ea typeface="+mn-lt"/>
                <a:cs typeface="+mn-lt"/>
              </a:rPr>
              <a:t>실시간</a:t>
            </a:r>
            <a:r>
              <a:rPr lang="en-US" altLang="ko-KR" sz="1400">
                <a:ea typeface="+mn-lt"/>
                <a:cs typeface="+mn-lt"/>
              </a:rPr>
              <a:t> </a:t>
            </a:r>
            <a:r>
              <a:rPr lang="en-US" altLang="ko-KR" sz="1400" err="1">
                <a:ea typeface="+mn-lt"/>
                <a:cs typeface="+mn-lt"/>
              </a:rPr>
              <a:t>예측</a:t>
            </a:r>
            <a:r>
              <a:rPr lang="en-US" altLang="ko-KR" sz="1400">
                <a:ea typeface="+mn-lt"/>
                <a:cs typeface="+mn-lt"/>
              </a:rPr>
              <a:t> 구역 </a:t>
            </a:r>
            <a:r>
              <a:rPr lang="ko-KR" sz="1400">
                <a:ea typeface="+mn-lt"/>
                <a:cs typeface="+mn-lt"/>
              </a:rPr>
              <a:t>전달</a:t>
            </a:r>
            <a:endParaRPr lang="ko-KR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06EC487-9947-5783-9E02-6ECE202C1CCF}"/>
              </a:ext>
            </a:extLst>
          </p:cNvPr>
          <p:cNvSpPr txBox="1"/>
          <p:nvPr/>
        </p:nvSpPr>
        <p:spPr>
          <a:xfrm flipH="1">
            <a:off x="9569413" y="849873"/>
            <a:ext cx="2512399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spc="-30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Front-End</a:t>
            </a:r>
            <a:endParaRPr lang="ko-KR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7" name="타원 16">
            <a:extLst>
              <a:ext uri="{FF2B5EF4-FFF2-40B4-BE49-F238E27FC236}">
                <a16:creationId xmlns:a16="http://schemas.microsoft.com/office/drawing/2014/main" id="{5F7EF003-D25E-6400-F87E-5B3A4E7E764D}"/>
              </a:ext>
            </a:extLst>
          </p:cNvPr>
          <p:cNvSpPr/>
          <p:nvPr/>
        </p:nvSpPr>
        <p:spPr>
          <a:xfrm>
            <a:off x="8899009" y="1381405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실시간 </a:t>
            </a:r>
            <a:r>
              <a:rPr lang="ko-KR" altLang="en-US" sz="1400" err="1"/>
              <a:t>비콘</a:t>
            </a:r>
            <a:r>
              <a:rPr lang="ko-KR" altLang="en-US" sz="1400"/>
              <a:t> </a:t>
            </a:r>
            <a:endParaRPr lang="ko-KR" sz="1400"/>
          </a:p>
          <a:p>
            <a:pPr algn="ctr"/>
            <a:r>
              <a:rPr lang="ko-KR" altLang="en-US" sz="1400" err="1"/>
              <a:t>수신앱</a:t>
            </a:r>
            <a:r>
              <a:rPr lang="ko-KR" altLang="en-US" sz="1400"/>
              <a:t> 제작</a:t>
            </a:r>
            <a:endParaRPr lang="ko-KR" sz="1400"/>
          </a:p>
        </p:txBody>
      </p:sp>
      <p:sp>
        <p:nvSpPr>
          <p:cNvPr id="69" name="타원 22">
            <a:extLst>
              <a:ext uri="{FF2B5EF4-FFF2-40B4-BE49-F238E27FC236}">
                <a16:creationId xmlns:a16="http://schemas.microsoft.com/office/drawing/2014/main" id="{1B15A3DC-E6C7-66BA-B844-4EC74C8343E6}"/>
              </a:ext>
            </a:extLst>
          </p:cNvPr>
          <p:cNvSpPr/>
          <p:nvPr/>
        </p:nvSpPr>
        <p:spPr>
          <a:xfrm>
            <a:off x="8899009" y="3482054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7호관 3층 도면 제작</a:t>
            </a:r>
          </a:p>
        </p:txBody>
      </p:sp>
      <p:sp>
        <p:nvSpPr>
          <p:cNvPr id="71" name="타원 29">
            <a:extLst>
              <a:ext uri="{FF2B5EF4-FFF2-40B4-BE49-F238E27FC236}">
                <a16:creationId xmlns:a16="http://schemas.microsoft.com/office/drawing/2014/main" id="{88FD9AAC-598B-DF60-B844-96BA8E5AF493}"/>
              </a:ext>
            </a:extLst>
          </p:cNvPr>
          <p:cNvSpPr/>
          <p:nvPr/>
        </p:nvSpPr>
        <p:spPr>
          <a:xfrm>
            <a:off x="8899009" y="2452323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웹 기획 및 피그마 </a:t>
            </a:r>
            <a:endParaRPr lang="ko-KR"/>
          </a:p>
          <a:p>
            <a:pPr algn="ctr"/>
            <a:r>
              <a:rPr lang="ko-KR" altLang="en-US" sz="1400"/>
              <a:t>구현</a:t>
            </a:r>
            <a:endParaRPr lang="ko-KR"/>
          </a:p>
        </p:txBody>
      </p:sp>
      <p:sp>
        <p:nvSpPr>
          <p:cNvPr id="73" name="타원 33">
            <a:extLst>
              <a:ext uri="{FF2B5EF4-FFF2-40B4-BE49-F238E27FC236}">
                <a16:creationId xmlns:a16="http://schemas.microsoft.com/office/drawing/2014/main" id="{E7F3AA78-8141-59B3-326E-27798CC9B618}"/>
              </a:ext>
            </a:extLst>
          </p:cNvPr>
          <p:cNvSpPr/>
          <p:nvPr/>
        </p:nvSpPr>
        <p:spPr>
          <a:xfrm>
            <a:off x="8899009" y="5541513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실시간 위치 시각화</a:t>
            </a:r>
          </a:p>
        </p:txBody>
      </p:sp>
      <p:sp>
        <p:nvSpPr>
          <p:cNvPr id="5" name="타원 35">
            <a:extLst>
              <a:ext uri="{FF2B5EF4-FFF2-40B4-BE49-F238E27FC236}">
                <a16:creationId xmlns:a16="http://schemas.microsoft.com/office/drawing/2014/main" id="{14988960-B6E7-9730-4B56-4B34AE97978B}"/>
              </a:ext>
            </a:extLst>
          </p:cNvPr>
          <p:cNvSpPr/>
          <p:nvPr/>
        </p:nvSpPr>
        <p:spPr>
          <a:xfrm>
            <a:off x="8899009" y="4501485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웹 구현</a:t>
            </a:r>
          </a:p>
        </p:txBody>
      </p:sp>
      <p:sp>
        <p:nvSpPr>
          <p:cNvPr id="3" name="타원 6">
            <a:extLst>
              <a:ext uri="{FF2B5EF4-FFF2-40B4-BE49-F238E27FC236}">
                <a16:creationId xmlns:a16="http://schemas.microsoft.com/office/drawing/2014/main" id="{A7E683DA-95A8-DB8A-C318-AF3250C9CDE7}"/>
              </a:ext>
            </a:extLst>
          </p:cNvPr>
          <p:cNvSpPr/>
          <p:nvPr/>
        </p:nvSpPr>
        <p:spPr>
          <a:xfrm>
            <a:off x="4760195" y="5744064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시각화 시스템 통합</a:t>
            </a:r>
          </a:p>
        </p:txBody>
      </p:sp>
    </p:spTree>
    <p:extLst>
      <p:ext uri="{BB962C8B-B14F-4D97-AF65-F5344CB8AC3E}">
        <p14:creationId xmlns:p14="http://schemas.microsoft.com/office/powerpoint/2010/main" val="3743210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67557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214539" y="303608"/>
            <a:ext cx="3199915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800" b="1" spc="-300" err="1">
                <a:solidFill>
                  <a:schemeClr val="accent1"/>
                </a:solidFill>
              </a:rPr>
              <a:t>비콘</a:t>
            </a:r>
            <a:r>
              <a:rPr lang="ko-KR" altLang="en-US" sz="2800" b="1" spc="-300">
                <a:solidFill>
                  <a:schemeClr val="accent1"/>
                </a:solidFill>
              </a:rPr>
              <a:t> </a:t>
            </a:r>
            <a:r>
              <a:rPr lang="ko-KR" altLang="en-US" sz="2800" b="1" spc="-300" err="1">
                <a:solidFill>
                  <a:schemeClr val="accent1"/>
                </a:solidFill>
              </a:rPr>
              <a:t>수신앱</a:t>
            </a:r>
            <a:r>
              <a:rPr lang="ko-KR" altLang="en-US" sz="2800" b="1" spc="-300">
                <a:solidFill>
                  <a:schemeClr val="accent1"/>
                </a:solidFill>
              </a:rPr>
              <a:t> 자체 제작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BDC87F12-7A83-D498-8958-14C7C00CB7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2" t="-26" r="-13" b="22395"/>
          <a:stretch/>
        </p:blipFill>
        <p:spPr>
          <a:xfrm>
            <a:off x="1612102" y="1008368"/>
            <a:ext cx="3602834" cy="54247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4D6BC2-F225-EF85-7DEC-A5BE1FA6BDDC}"/>
              </a:ext>
            </a:extLst>
          </p:cNvPr>
          <p:cNvSpPr txBox="1"/>
          <p:nvPr/>
        </p:nvSpPr>
        <p:spPr>
          <a:xfrm>
            <a:off x="6097611" y="3257923"/>
            <a:ext cx="435670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>
                <a:ea typeface="+mn-lt"/>
                <a:cs typeface="+mn-lt"/>
              </a:rPr>
              <a:t>특정 </a:t>
            </a:r>
            <a:r>
              <a:rPr lang="ko-KR" err="1">
                <a:ea typeface="+mn-lt"/>
                <a:cs typeface="+mn-lt"/>
              </a:rPr>
              <a:t>비콘의</a:t>
            </a:r>
            <a:r>
              <a:rPr lang="ko-KR">
                <a:ea typeface="+mn-lt"/>
                <a:cs typeface="+mn-lt"/>
              </a:rPr>
              <a:t> 신호들만 실시간으로 </a:t>
            </a:r>
            <a:endParaRPr lang="ko-KR" altLang="en-US"/>
          </a:p>
          <a:p>
            <a:pPr algn="ctr"/>
            <a:r>
              <a:rPr lang="ko-KR">
                <a:ea typeface="+mn-lt"/>
                <a:cs typeface="+mn-lt"/>
              </a:rPr>
              <a:t>수신하기 위해 안드로이드 스튜디오에서 </a:t>
            </a:r>
            <a:r>
              <a:rPr lang="ko-KR" err="1">
                <a:ea typeface="+mn-lt"/>
                <a:cs typeface="+mn-lt"/>
              </a:rPr>
              <a:t>코틀린으로</a:t>
            </a:r>
            <a:r>
              <a:rPr lang="ko-KR">
                <a:ea typeface="+mn-lt"/>
                <a:cs typeface="+mn-lt"/>
              </a:rPr>
              <a:t> 앱을 제작</a:t>
            </a:r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7235384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67557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26191" y="281521"/>
            <a:ext cx="2674130" cy="95410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웹 기획 </a:t>
            </a:r>
          </a:p>
          <a:p>
            <a:r>
              <a:rPr lang="ko-KR" altLang="en-US" sz="2800" b="1" spc="-300" dirty="0">
                <a:solidFill>
                  <a:schemeClr val="accent1"/>
                </a:solidFill>
              </a:rPr>
              <a:t>- 웹서비스 흐름도  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-1291274" y="6759772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텍스트, 도표, 스크린샷, 라인이(가) 표시된 사진&#10;&#10;자동 생성된 설명">
            <a:extLst>
              <a:ext uri="{FF2B5EF4-FFF2-40B4-BE49-F238E27FC236}">
                <a16:creationId xmlns:a16="http://schemas.microsoft.com/office/drawing/2014/main" id="{693C9901-C76A-AE22-BD87-D37B29ECF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004" y="276084"/>
            <a:ext cx="5996951" cy="618435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8C2FF054-CBEF-CE26-8FD0-C56C54ED749F}"/>
              </a:ext>
            </a:extLst>
          </p:cNvPr>
          <p:cNvSpPr/>
          <p:nvPr/>
        </p:nvSpPr>
        <p:spPr>
          <a:xfrm>
            <a:off x="5871102" y="4807452"/>
            <a:ext cx="3566733" cy="1656313"/>
          </a:xfrm>
          <a:prstGeom prst="roundRect">
            <a:avLst/>
          </a:prstGeom>
          <a:noFill/>
          <a:ln w="127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3499211612">
                  <a:custGeom>
                    <a:avLst/>
                    <a:gdLst>
                      <a:gd name="connsiteX0" fmla="*/ 0 w 3699254"/>
                      <a:gd name="connsiteY0" fmla="*/ 0 h 1711530"/>
                      <a:gd name="connsiteX1" fmla="*/ 3699254 w 3699254"/>
                      <a:gd name="connsiteY1" fmla="*/ 0 h 1711530"/>
                      <a:gd name="connsiteX2" fmla="*/ 3699254 w 3699254"/>
                      <a:gd name="connsiteY2" fmla="*/ 1711530 h 1711530"/>
                      <a:gd name="connsiteX3" fmla="*/ 0 w 3699254"/>
                      <a:gd name="connsiteY3" fmla="*/ 1711530 h 1711530"/>
                      <a:gd name="connsiteX4" fmla="*/ 0 w 3699254"/>
                      <a:gd name="connsiteY4" fmla="*/ 0 h 17115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99254" h="1711530" extrusionOk="0">
                        <a:moveTo>
                          <a:pt x="0" y="0"/>
                        </a:moveTo>
                        <a:cubicBezTo>
                          <a:pt x="951219" y="-113254"/>
                          <a:pt x="3273607" y="102601"/>
                          <a:pt x="3699254" y="0"/>
                        </a:cubicBezTo>
                        <a:cubicBezTo>
                          <a:pt x="3655156" y="469152"/>
                          <a:pt x="3620139" y="1480567"/>
                          <a:pt x="3699254" y="1711530"/>
                        </a:cubicBezTo>
                        <a:cubicBezTo>
                          <a:pt x="2273875" y="1767340"/>
                          <a:pt x="1541126" y="1880488"/>
                          <a:pt x="0" y="1711530"/>
                        </a:cubicBezTo>
                        <a:cubicBezTo>
                          <a:pt x="-124666" y="1377107"/>
                          <a:pt x="32907" y="25526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199014-1578-B0C6-9CBB-B8DE3CF6F437}"/>
              </a:ext>
            </a:extLst>
          </p:cNvPr>
          <p:cNvSpPr txBox="1"/>
          <p:nvPr/>
        </p:nvSpPr>
        <p:spPr>
          <a:xfrm>
            <a:off x="361401" y="4937807"/>
            <a:ext cx="343613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ko-KR" altLang="en-US" dirty="0"/>
              <a:t>사람의 위치 정보를 실시간으로 제공할 수 있는 부분  </a:t>
            </a:r>
            <a:endParaRPr lang="ko-KR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40D9819-57B9-B075-E9A1-96657EF64F62}"/>
              </a:ext>
            </a:extLst>
          </p:cNvPr>
          <p:cNvCxnSpPr/>
          <p:nvPr/>
        </p:nvCxnSpPr>
        <p:spPr>
          <a:xfrm>
            <a:off x="3617844" y="5368232"/>
            <a:ext cx="2217528" cy="318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5873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67557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 descr="스크린샷, 사각형, 직사각형, 도표이(가) 표시된 사진&#10;&#10;자동 생성된 설명">
            <a:extLst>
              <a:ext uri="{FF2B5EF4-FFF2-40B4-BE49-F238E27FC236}">
                <a16:creationId xmlns:a16="http://schemas.microsoft.com/office/drawing/2014/main" id="{8E9921AC-C495-B0F2-676E-B91819725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561" y="1372484"/>
            <a:ext cx="4669403" cy="4114800"/>
          </a:xfrm>
          <a:prstGeom prst="rect">
            <a:avLst/>
          </a:prstGeom>
        </p:spPr>
      </p:pic>
      <p:pic>
        <p:nvPicPr>
          <p:cNvPr id="18" name="그림 17" descr="도표, 스크린샷, 평면도, 텍스트이(가) 표시된 사진&#10;&#10;자동 생성된 설명">
            <a:extLst>
              <a:ext uri="{FF2B5EF4-FFF2-40B4-BE49-F238E27FC236}">
                <a16:creationId xmlns:a16="http://schemas.microsoft.com/office/drawing/2014/main" id="{2501F231-9FE8-3147-7CDE-5A2F06269C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6788" y="904876"/>
            <a:ext cx="3848100" cy="2838450"/>
          </a:xfrm>
          <a:prstGeom prst="rect">
            <a:avLst/>
          </a:prstGeom>
        </p:spPr>
      </p:pic>
      <p:pic>
        <p:nvPicPr>
          <p:cNvPr id="23" name="그림 22" descr="텍스트, 도표, 스크린샷, 평면도이(가) 표시된 사진&#10;&#10;자동 생성된 설명">
            <a:extLst>
              <a:ext uri="{FF2B5EF4-FFF2-40B4-BE49-F238E27FC236}">
                <a16:creationId xmlns:a16="http://schemas.microsoft.com/office/drawing/2014/main" id="{33B0A108-9F6D-F35D-5390-6E30AD89FB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6097" y="3852793"/>
            <a:ext cx="3848100" cy="287655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68D22CD-EA74-C5D1-3D2B-9753BA010699}"/>
              </a:ext>
            </a:extLst>
          </p:cNvPr>
          <p:cNvSpPr txBox="1"/>
          <p:nvPr/>
        </p:nvSpPr>
        <p:spPr>
          <a:xfrm>
            <a:off x="1214539" y="303608"/>
            <a:ext cx="4987263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800" b="1" spc="-300" dirty="0">
                <a:solidFill>
                  <a:schemeClr val="accent1"/>
                </a:solidFill>
              </a:rPr>
              <a:t>  </a:t>
            </a:r>
            <a:r>
              <a:rPr lang="ko-KR" altLang="en-US" sz="2800" b="1" spc="-300" dirty="0" err="1">
                <a:solidFill>
                  <a:schemeClr val="accent1"/>
                </a:solidFill>
              </a:rPr>
              <a:t>피그마</a:t>
            </a:r>
            <a:r>
              <a:rPr lang="ko-KR" altLang="en-US" sz="2800" b="1" spc="-300" dirty="0">
                <a:solidFill>
                  <a:schemeClr val="accent1"/>
                </a:solidFill>
              </a:rPr>
              <a:t> 구현 및 7호관 3층 도면 제작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636D48-51A2-270F-43FA-91A277A12275}"/>
              </a:ext>
            </a:extLst>
          </p:cNvPr>
          <p:cNvSpPr txBox="1"/>
          <p:nvPr/>
        </p:nvSpPr>
        <p:spPr>
          <a:xfrm>
            <a:off x="7724381" y="5680050"/>
            <a:ext cx="206673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/>
              <a:t>&lt;7호관 3층 도면&gt;</a:t>
            </a:r>
          </a:p>
        </p:txBody>
      </p:sp>
    </p:spTree>
    <p:extLst>
      <p:ext uri="{BB962C8B-B14F-4D97-AF65-F5344CB8AC3E}">
        <p14:creationId xmlns:p14="http://schemas.microsoft.com/office/powerpoint/2010/main" val="10353080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텍스트, 스크린샷, 도표, 평행이(가) 표시된 사진&#10;&#10;자동 생성된 설명">
            <a:extLst>
              <a:ext uri="{FF2B5EF4-FFF2-40B4-BE49-F238E27FC236}">
                <a16:creationId xmlns:a16="http://schemas.microsoft.com/office/drawing/2014/main" id="{45FABA8F-F446-109D-8DAB-2C22831FD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8560" y="1328690"/>
            <a:ext cx="9184640" cy="4576540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3421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67557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68D22CD-EA74-C5D1-3D2B-9753BA010699}"/>
              </a:ext>
            </a:extLst>
          </p:cNvPr>
          <p:cNvSpPr txBox="1"/>
          <p:nvPr/>
        </p:nvSpPr>
        <p:spPr>
          <a:xfrm>
            <a:off x="1214539" y="344248"/>
            <a:ext cx="2879314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800" b="1" spc="-300">
                <a:solidFill>
                  <a:schemeClr val="accent1"/>
                </a:solidFill>
              </a:rPr>
              <a:t> 실시간 위치 시각화</a:t>
            </a:r>
          </a:p>
        </p:txBody>
      </p:sp>
      <p:pic>
        <p:nvPicPr>
          <p:cNvPr id="5" name="그림 4" descr="원, 디자인이(가) 표시된 사진&#10;&#10;자동 생성된 설명">
            <a:extLst>
              <a:ext uri="{FF2B5EF4-FFF2-40B4-BE49-F238E27FC236}">
                <a16:creationId xmlns:a16="http://schemas.microsoft.com/office/drawing/2014/main" id="{1448816D-7EF7-ED87-1F61-81CE0FB9AC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82" r="4040" b="971"/>
          <a:stretch/>
        </p:blipFill>
        <p:spPr>
          <a:xfrm>
            <a:off x="4330700" y="261108"/>
            <a:ext cx="867136" cy="915678"/>
          </a:xfrm>
          <a:prstGeom prst="rect">
            <a:avLst/>
          </a:prstGeom>
        </p:spPr>
      </p:pic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D41C980F-8D31-96F7-5AC4-8DA189717268}"/>
              </a:ext>
            </a:extLst>
          </p:cNvPr>
          <p:cNvCxnSpPr/>
          <p:nvPr/>
        </p:nvCxnSpPr>
        <p:spPr>
          <a:xfrm>
            <a:off x="2344294" y="4629643"/>
            <a:ext cx="1280160" cy="782320"/>
          </a:xfrm>
          <a:prstGeom prst="straightConnector1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89C19C5E-DDFA-05BE-1784-F89C88BF0382}"/>
              </a:ext>
            </a:extLst>
          </p:cNvPr>
          <p:cNvCxnSpPr>
            <a:cxnSpLocks/>
          </p:cNvCxnSpPr>
          <p:nvPr/>
        </p:nvCxnSpPr>
        <p:spPr>
          <a:xfrm>
            <a:off x="2506854" y="3014202"/>
            <a:ext cx="1219200" cy="1899920"/>
          </a:xfrm>
          <a:prstGeom prst="straightConnector1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스크린샷, 텍스트, 직사각형, 도표이(가) 표시된 사진&#10;&#10;자동 생성된 설명">
            <a:extLst>
              <a:ext uri="{FF2B5EF4-FFF2-40B4-BE49-F238E27FC236}">
                <a16:creationId xmlns:a16="http://schemas.microsoft.com/office/drawing/2014/main" id="{5C6AA362-9A22-021F-4DAE-E1DD9A3F87B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-2491" t="10662" r="448" b="9597"/>
          <a:stretch/>
        </p:blipFill>
        <p:spPr>
          <a:xfrm>
            <a:off x="349010" y="2612072"/>
            <a:ext cx="2303535" cy="22102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6AB36E-CAB4-E71B-57FF-72E946A02F8C}"/>
              </a:ext>
            </a:extLst>
          </p:cNvPr>
          <p:cNvSpPr txBox="1"/>
          <p:nvPr/>
        </p:nvSpPr>
        <p:spPr>
          <a:xfrm>
            <a:off x="219248" y="4882054"/>
            <a:ext cx="2564978" cy="27699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b="1"/>
              <a:t>&lt;</a:t>
            </a:r>
            <a:r>
              <a:rPr lang="ko-KR" altLang="en-US" sz="1200" b="1" err="1"/>
              <a:t>Worker</a:t>
            </a:r>
            <a:r>
              <a:rPr lang="ko-KR" altLang="en-US" sz="1200" b="1"/>
              <a:t> 1이 위치한 구역 : B_1&gt;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F584B71-9AB4-15DF-33A7-039816883F5E}"/>
              </a:ext>
            </a:extLst>
          </p:cNvPr>
          <p:cNvSpPr/>
          <p:nvPr/>
        </p:nvSpPr>
        <p:spPr>
          <a:xfrm>
            <a:off x="7651600" y="3333573"/>
            <a:ext cx="3625668" cy="72844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 descr="텍스트, 폰트, 스크린샷, 라인이(가) 표시된 사진&#10;&#10;자동 생성된 설명">
            <a:extLst>
              <a:ext uri="{FF2B5EF4-FFF2-40B4-BE49-F238E27FC236}">
                <a16:creationId xmlns:a16="http://schemas.microsoft.com/office/drawing/2014/main" id="{FEE29AE5-23FB-8213-AE32-04E4B73CA6C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48521" b="1786"/>
          <a:stretch/>
        </p:blipFill>
        <p:spPr>
          <a:xfrm>
            <a:off x="7792720" y="3728877"/>
            <a:ext cx="3352800" cy="27926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28CCCB5-FDF8-0DDB-06AF-CF6ADA736122}"/>
              </a:ext>
            </a:extLst>
          </p:cNvPr>
          <p:cNvSpPr txBox="1"/>
          <p:nvPr/>
        </p:nvSpPr>
        <p:spPr>
          <a:xfrm>
            <a:off x="7585964" y="3424663"/>
            <a:ext cx="3759200" cy="2872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b="1" dirty="0"/>
              <a:t>&lt;캡쳐 전, 마지막으로 </a:t>
            </a:r>
            <a:r>
              <a:rPr lang="ko-KR" altLang="en-US" sz="1200" b="1" dirty="0" err="1"/>
              <a:t>웹소켓으로</a:t>
            </a:r>
            <a:r>
              <a:rPr lang="ko-KR" altLang="en-US" sz="1200" b="1" dirty="0"/>
              <a:t> 받은 </a:t>
            </a:r>
            <a:r>
              <a:rPr lang="ko-KR" altLang="en-US" sz="1200" b="1" dirty="0" err="1"/>
              <a:t>zone</a:t>
            </a:r>
            <a:r>
              <a:rPr lang="ko-KR" altLang="en-US" sz="1200" b="1" dirty="0"/>
              <a:t> 데이터&gt;</a:t>
            </a:r>
          </a:p>
        </p:txBody>
      </p:sp>
    </p:spTree>
    <p:extLst>
      <p:ext uri="{BB962C8B-B14F-4D97-AF65-F5344CB8AC3E}">
        <p14:creationId xmlns:p14="http://schemas.microsoft.com/office/powerpoint/2010/main" val="702244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695F5617-8CB3-2C90-D484-7E78AF629F77}"/>
              </a:ext>
            </a:extLst>
          </p:cNvPr>
          <p:cNvCxnSpPr/>
          <p:nvPr/>
        </p:nvCxnSpPr>
        <p:spPr>
          <a:xfrm>
            <a:off x="144378" y="176464"/>
            <a:ext cx="12060000" cy="0"/>
          </a:xfrm>
          <a:prstGeom prst="line">
            <a:avLst/>
          </a:prstGeom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B4A3B93-1F0C-9A0F-F5F7-F4FD3957F3AF}"/>
              </a:ext>
            </a:extLst>
          </p:cNvPr>
          <p:cNvCxnSpPr/>
          <p:nvPr/>
        </p:nvCxnSpPr>
        <p:spPr>
          <a:xfrm>
            <a:off x="144378" y="6705601"/>
            <a:ext cx="12060000" cy="0"/>
          </a:xfrm>
          <a:prstGeom prst="line">
            <a:avLst/>
          </a:prstGeom>
          <a:ln w="31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748DE9C-B5AD-BAA4-4EBD-53FA1916E9A2}"/>
              </a:ext>
            </a:extLst>
          </p:cNvPr>
          <p:cNvSpPr txBox="1"/>
          <p:nvPr/>
        </p:nvSpPr>
        <p:spPr>
          <a:xfrm>
            <a:off x="1229707" y="721892"/>
            <a:ext cx="982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>
                <a:solidFill>
                  <a:schemeClr val="accent1"/>
                </a:solidFill>
                <a:latin typeface="+mj-ea"/>
                <a:ea typeface="+mj-ea"/>
              </a:rPr>
              <a:t>목차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308183-DB54-F711-9B69-C8C5752AF7AF}"/>
              </a:ext>
            </a:extLst>
          </p:cNvPr>
          <p:cNvSpPr txBox="1"/>
          <p:nvPr/>
        </p:nvSpPr>
        <p:spPr>
          <a:xfrm>
            <a:off x="3071328" y="2863658"/>
            <a:ext cx="304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>
                <a:solidFill>
                  <a:schemeClr val="accent1"/>
                </a:solidFill>
              </a:rPr>
              <a:t>1</a:t>
            </a:r>
            <a:endParaRPr lang="ko-KR" altLang="en-US" sz="2000" b="1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5F8E78-68AC-B048-5336-EE835D4169E6}"/>
              </a:ext>
            </a:extLst>
          </p:cNvPr>
          <p:cNvSpPr txBox="1"/>
          <p:nvPr/>
        </p:nvSpPr>
        <p:spPr>
          <a:xfrm>
            <a:off x="3800088" y="2802103"/>
            <a:ext cx="2674130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sz="2800" spc="-300">
                <a:solidFill>
                  <a:schemeClr val="accent1"/>
                </a:solidFill>
                <a:ea typeface="+mn-lt"/>
                <a:cs typeface="+mn-lt"/>
              </a:rPr>
              <a:t>개인 발표 - 박수진</a:t>
            </a:r>
            <a:r>
              <a:rPr lang="ko-KR" altLang="en-US" sz="2800" spc="-300">
                <a:solidFill>
                  <a:schemeClr val="accent1"/>
                </a:solidFill>
                <a:ea typeface="+mn-lt"/>
                <a:cs typeface="+mn-lt"/>
              </a:rPr>
              <a:t> </a:t>
            </a:r>
            <a:endParaRPr lang="ko-KR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3F5BEB-A29E-EC98-4681-67E53CB0B3C2}"/>
              </a:ext>
            </a:extLst>
          </p:cNvPr>
          <p:cNvSpPr txBox="1"/>
          <p:nvPr/>
        </p:nvSpPr>
        <p:spPr>
          <a:xfrm>
            <a:off x="3071328" y="3939876"/>
            <a:ext cx="341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>
                <a:solidFill>
                  <a:schemeClr val="accent1"/>
                </a:solidFill>
              </a:rPr>
              <a:t>2</a:t>
            </a:r>
            <a:endParaRPr lang="ko-KR" altLang="en-US" sz="2000" b="1">
              <a:solidFill>
                <a:schemeClr val="accent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EF1453-BC33-8329-E803-35808F5E93AA}"/>
              </a:ext>
            </a:extLst>
          </p:cNvPr>
          <p:cNvSpPr txBox="1"/>
          <p:nvPr/>
        </p:nvSpPr>
        <p:spPr>
          <a:xfrm>
            <a:off x="3800088" y="3878321"/>
            <a:ext cx="2630848" cy="95410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sz="2800" spc="-300">
                <a:solidFill>
                  <a:schemeClr val="accent1"/>
                </a:solidFill>
                <a:ea typeface="+mn-lt"/>
                <a:cs typeface="+mn-lt"/>
              </a:rPr>
              <a:t>개인 발표 - </a:t>
            </a:r>
            <a:r>
              <a:rPr lang="ko-KR" altLang="en-US" sz="2800" spc="-300">
                <a:solidFill>
                  <a:schemeClr val="accent1"/>
                </a:solidFill>
                <a:ea typeface="+mn-lt"/>
                <a:cs typeface="+mn-lt"/>
              </a:rPr>
              <a:t>정지원</a:t>
            </a:r>
          </a:p>
          <a:p>
            <a:endParaRPr lang="ko-KR" altLang="en-US" sz="2800" spc="-30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7FBC02-6717-E326-10F3-EED37C2CE102}"/>
              </a:ext>
            </a:extLst>
          </p:cNvPr>
          <p:cNvSpPr txBox="1"/>
          <p:nvPr/>
        </p:nvSpPr>
        <p:spPr>
          <a:xfrm>
            <a:off x="3071328" y="5016094"/>
            <a:ext cx="3481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>
                <a:solidFill>
                  <a:schemeClr val="accent1"/>
                </a:solidFill>
              </a:rPr>
              <a:t>3</a:t>
            </a:r>
            <a:endParaRPr lang="ko-KR" altLang="en-US" sz="2000" b="1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5A99F0-E26F-49EF-19FA-5DA225DF25D0}"/>
              </a:ext>
            </a:extLst>
          </p:cNvPr>
          <p:cNvSpPr txBox="1"/>
          <p:nvPr/>
        </p:nvSpPr>
        <p:spPr>
          <a:xfrm>
            <a:off x="3800088" y="4954539"/>
            <a:ext cx="1553630" cy="95410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800" spc="-300">
                <a:solidFill>
                  <a:schemeClr val="accent1"/>
                </a:solidFill>
                <a:ea typeface="+mn-lt"/>
                <a:cs typeface="+mn-lt"/>
              </a:rPr>
              <a:t>진행  현황</a:t>
            </a:r>
            <a:endParaRPr lang="ko-KR" sz="2800" spc="-300">
              <a:solidFill>
                <a:schemeClr val="accent1"/>
              </a:solidFill>
              <a:ea typeface="+mn-lt"/>
              <a:cs typeface="+mn-lt"/>
            </a:endParaRPr>
          </a:p>
          <a:p>
            <a:endParaRPr lang="ko-KR" altLang="en-US" sz="2800" spc="-30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84006A-82DF-DE6C-F6EE-484A79BCE62A}"/>
              </a:ext>
            </a:extLst>
          </p:cNvPr>
          <p:cNvSpPr txBox="1"/>
          <p:nvPr/>
        </p:nvSpPr>
        <p:spPr>
          <a:xfrm>
            <a:off x="3081625" y="1885415"/>
            <a:ext cx="314510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2000" b="1">
                <a:solidFill>
                  <a:schemeClr val="accent1"/>
                </a:solidFill>
              </a:rPr>
              <a:t>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3D97B3-06B1-7EED-7585-3479D25F4799}"/>
              </a:ext>
            </a:extLst>
          </p:cNvPr>
          <p:cNvSpPr txBox="1"/>
          <p:nvPr/>
        </p:nvSpPr>
        <p:spPr>
          <a:xfrm>
            <a:off x="3810385" y="1823860"/>
            <a:ext cx="3884397" cy="95410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sz="2800" spc="-300">
                <a:solidFill>
                  <a:schemeClr val="accent1"/>
                </a:solidFill>
                <a:ea typeface="+mn-lt"/>
                <a:cs typeface="+mn-lt"/>
              </a:rPr>
              <a:t>프로젝트 개요 및 진행 계획</a:t>
            </a:r>
            <a:endParaRPr lang="ko-KR" altLang="en-US" sz="2800" spc="-300">
              <a:solidFill>
                <a:schemeClr val="accent1"/>
              </a:solidFill>
              <a:ea typeface="+mn-lt"/>
              <a:cs typeface="+mn-lt"/>
            </a:endParaRPr>
          </a:p>
          <a:p>
            <a:endParaRPr lang="ko-KR" altLang="en-US" sz="2800" spc="-3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9618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917513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4</a:t>
              </a:r>
              <a:endParaRPr lang="ko-KR" altLang="en-US" sz="199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2593980" cy="83099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ko-KR" altLang="en-US" sz="4800" b="1" spc="-300">
                  <a:solidFill>
                    <a:schemeClr val="bg1"/>
                  </a:solidFill>
                  <a:latin typeface="+mn-ea"/>
                </a:rPr>
                <a:t>진행 상황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19373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67557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51543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800" b="1" spc="-300">
                <a:solidFill>
                  <a:schemeClr val="accent1"/>
                </a:solidFill>
              </a:rPr>
              <a:t>동영상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0926테스트">
            <a:hlinkClick r:id="" action="ppaction://media"/>
            <a:extLst>
              <a:ext uri="{FF2B5EF4-FFF2-40B4-BE49-F238E27FC236}">
                <a16:creationId xmlns:a16="http://schemas.microsoft.com/office/drawing/2014/main" id="{A8B5764E-C597-0535-F1A5-CF2ACDEA90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" y="801547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54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67557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600">
                <a:solidFill>
                  <a:schemeClr val="accent1"/>
                </a:solidFill>
              </a:rPr>
              <a:t>Part 3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515432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800" b="1" spc="-300">
                <a:solidFill>
                  <a:schemeClr val="accent1"/>
                </a:solidFill>
              </a:rPr>
              <a:t>향후계획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9C5562E-B2DF-BBE7-17D4-C1477FCCF646}"/>
              </a:ext>
            </a:extLst>
          </p:cNvPr>
          <p:cNvSpPr txBox="1"/>
          <p:nvPr/>
        </p:nvSpPr>
        <p:spPr>
          <a:xfrm>
            <a:off x="516022" y="1437795"/>
            <a:ext cx="11158202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2800" dirty="0">
                <a:latin typeface="Malgun Gothic"/>
                <a:ea typeface="Malgun Gothic"/>
              </a:rPr>
              <a:t>물류센터에서 설치할 </a:t>
            </a:r>
            <a:r>
              <a:rPr lang="ko-KR" altLang="en-US" sz="2800" dirty="0" err="1">
                <a:latin typeface="Malgun Gothic"/>
                <a:ea typeface="Malgun Gothic"/>
              </a:rPr>
              <a:t>비콘</a:t>
            </a:r>
            <a:r>
              <a:rPr lang="ko-KR" altLang="en-US" sz="2800" dirty="0">
                <a:latin typeface="Malgun Gothic"/>
                <a:ea typeface="Malgun Gothic"/>
              </a:rPr>
              <a:t> 개수에 맞춰서 데이터를 다시 수집하고 테스트 진행(진행중)</a:t>
            </a:r>
          </a:p>
          <a:p>
            <a:pPr marL="514350" indent="-514350">
              <a:buAutoNum type="arabicPeriod"/>
            </a:pPr>
            <a:endParaRPr lang="ko-KR" altLang="en-US" sz="2800" dirty="0">
              <a:latin typeface="Malgun Gothic"/>
              <a:ea typeface="Malgun Gothic"/>
            </a:endParaRPr>
          </a:p>
          <a:p>
            <a:pPr marL="514350" indent="-514350">
              <a:buAutoNum type="arabicPeriod"/>
            </a:pPr>
            <a:r>
              <a:rPr lang="ko-KR" altLang="en-US" sz="2800" dirty="0">
                <a:latin typeface="Malgun Gothic"/>
                <a:ea typeface="Malgun Gothic"/>
              </a:rPr>
              <a:t>물류센터에서 실제로 수집한 데이터로 테스트 진행(10월 중 순)</a:t>
            </a:r>
            <a:br>
              <a:rPr lang="ko-KR" altLang="en-US" sz="2800" dirty="0">
                <a:latin typeface="Malgun Gothic"/>
                <a:ea typeface="Malgun Gothic"/>
              </a:rPr>
            </a:br>
            <a:endParaRPr lang="ko-KR" sz="2800">
              <a:latin typeface="Malgun Gothic"/>
              <a:ea typeface="Malgun Gothic"/>
            </a:endParaRPr>
          </a:p>
          <a:p>
            <a:pPr marL="514350" indent="-514350">
              <a:buAutoNum type="arabicPeriod"/>
            </a:pPr>
            <a:r>
              <a:rPr lang="ko-KR" altLang="en-US" sz="2800" dirty="0">
                <a:latin typeface="Malgun Gothic"/>
                <a:ea typeface="Malgun Gothic"/>
              </a:rPr>
              <a:t>도서관이나 12호관같이 사람들이 많이 다니는 장소에서도 테스트 진행 예정</a:t>
            </a:r>
            <a:br>
              <a:rPr lang="ko-KR" altLang="en-US" sz="2800" dirty="0">
                <a:latin typeface="Malgun Gothic"/>
                <a:ea typeface="Malgun Gothic"/>
              </a:rPr>
            </a:br>
            <a:endParaRPr lang="ko-KR" sz="2800">
              <a:latin typeface="Malgun Gothic"/>
              <a:ea typeface="Malgun Gothic"/>
            </a:endParaRPr>
          </a:p>
          <a:p>
            <a:pPr marL="514350" indent="-514350">
              <a:buAutoNum type="arabicPeriod"/>
            </a:pPr>
            <a:r>
              <a:rPr lang="ko-KR" sz="2800" dirty="0"/>
              <a:t>시각화 </a:t>
            </a:r>
            <a:r>
              <a:rPr lang="ko-KR" altLang="en-US" sz="2800" dirty="0"/>
              <a:t>부분 - 웹 기능 구체화 / 테스트 장소 내부 구역 도면 제작 </a:t>
            </a:r>
          </a:p>
        </p:txBody>
      </p:sp>
    </p:spTree>
    <p:extLst>
      <p:ext uri="{BB962C8B-B14F-4D97-AF65-F5344CB8AC3E}">
        <p14:creationId xmlns:p14="http://schemas.microsoft.com/office/powerpoint/2010/main" val="4013929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8E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348A3D0-C678-B9C4-C52F-5AE13F6052B6}"/>
              </a:ext>
            </a:extLst>
          </p:cNvPr>
          <p:cNvSpPr txBox="1"/>
          <p:nvPr/>
        </p:nvSpPr>
        <p:spPr>
          <a:xfrm>
            <a:off x="4063897" y="2510718"/>
            <a:ext cx="407436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5400" b="1">
                <a:latin typeface="Pretendard Black"/>
              </a:rPr>
              <a:t>감사합니다:)</a:t>
            </a:r>
          </a:p>
        </p:txBody>
      </p:sp>
    </p:spTree>
    <p:extLst>
      <p:ext uri="{BB962C8B-B14F-4D97-AF65-F5344CB8AC3E}">
        <p14:creationId xmlns:p14="http://schemas.microsoft.com/office/powerpoint/2010/main" val="2915345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5056772" y="963717"/>
            <a:ext cx="7135231" cy="4544730"/>
            <a:chOff x="5087251" y="310803"/>
            <a:chExt cx="7104749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430200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endParaRPr lang="ko-KR" altLang="en-US" sz="199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5087251" y="3365627"/>
              <a:ext cx="6906881" cy="819851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ko-KR" altLang="en-US" sz="4800" b="1" spc="-300">
                  <a:solidFill>
                    <a:schemeClr val="bg1"/>
                  </a:solidFill>
                  <a:latin typeface="+mn-ea"/>
                </a:rPr>
                <a:t>프로젝트 개요 및 진행 계획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5098074" y="4515849"/>
              <a:ext cx="7093926" cy="30071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5087957" y="4794574"/>
              <a:ext cx="7104043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67445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5C1ACF7-8A35-25CF-FF70-3E0814963361}"/>
              </a:ext>
            </a:extLst>
          </p:cNvPr>
          <p:cNvCxnSpPr/>
          <p:nvPr/>
        </p:nvCxnSpPr>
        <p:spPr>
          <a:xfrm>
            <a:off x="0" y="3465513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68BDFDEA-2A55-402D-6599-C07C84E494E6}"/>
              </a:ext>
            </a:extLst>
          </p:cNvPr>
          <p:cNvSpPr/>
          <p:nvPr/>
        </p:nvSpPr>
        <p:spPr>
          <a:xfrm>
            <a:off x="818148" y="2081463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001C1F6-1EBD-E5CE-94C9-5878C1918FEC}"/>
              </a:ext>
            </a:extLst>
          </p:cNvPr>
          <p:cNvSpPr/>
          <p:nvPr/>
        </p:nvSpPr>
        <p:spPr>
          <a:xfrm>
            <a:off x="8678779" y="2081463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8E857DD-B7DA-4C94-4B41-487CC595ADF3}"/>
              </a:ext>
            </a:extLst>
          </p:cNvPr>
          <p:cNvSpPr/>
          <p:nvPr/>
        </p:nvSpPr>
        <p:spPr>
          <a:xfrm>
            <a:off x="4756485" y="2081462"/>
            <a:ext cx="2695073" cy="26950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76200" dist="12700" dir="2700000" algn="tl" rotWithShape="0">
              <a:schemeClr val="bg1">
                <a:lumMod val="85000"/>
                <a:alpha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FB81F6-76A1-1777-8953-CB7B9A32A7A3}"/>
              </a:ext>
            </a:extLst>
          </p:cNvPr>
          <p:cNvSpPr txBox="1"/>
          <p:nvPr/>
        </p:nvSpPr>
        <p:spPr>
          <a:xfrm flipH="1">
            <a:off x="438296" y="486035"/>
            <a:ext cx="487313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800" b="1" spc="-300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| </a:t>
            </a:r>
            <a:r>
              <a:rPr lang="en-US" altLang="ko-KR" sz="2800" b="1" spc="-300" err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</a:rPr>
              <a:t>개요</a:t>
            </a:r>
            <a:endParaRPr lang="ko-KR" altLang="en-US" sz="2800" b="1" spc="-300" err="1">
              <a:solidFill>
                <a:schemeClr val="accent1">
                  <a:lumMod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44080C-AE31-0B6A-5362-529043FB2DAB}"/>
              </a:ext>
            </a:extLst>
          </p:cNvPr>
          <p:cNvSpPr txBox="1"/>
          <p:nvPr/>
        </p:nvSpPr>
        <p:spPr>
          <a:xfrm>
            <a:off x="5111345" y="2926904"/>
            <a:ext cx="1985352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3200" b="1">
                <a:solidFill>
                  <a:schemeClr val="accent1">
                    <a:lumMod val="50000"/>
                  </a:schemeClr>
                </a:solidFill>
              </a:rPr>
              <a:t>실내 위치</a:t>
            </a:r>
            <a:endParaRPr lang="en-US" altLang="ko-KR" sz="3200" b="1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ko-KR" altLang="en-US" sz="3200" b="1">
                <a:solidFill>
                  <a:schemeClr val="accent1">
                    <a:lumMod val="50000"/>
                  </a:schemeClr>
                </a:solidFill>
              </a:rPr>
              <a:t>추정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3DC3D5-AD91-D8AB-C428-25FDAE44CB12}"/>
              </a:ext>
            </a:extLst>
          </p:cNvPr>
          <p:cNvSpPr txBox="1"/>
          <p:nvPr/>
        </p:nvSpPr>
        <p:spPr>
          <a:xfrm>
            <a:off x="1180171" y="3173125"/>
            <a:ext cx="196978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3200" b="1">
                <a:solidFill>
                  <a:schemeClr val="accent1">
                    <a:lumMod val="50000"/>
                  </a:schemeClr>
                </a:solidFill>
              </a:rPr>
              <a:t>BEACON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E54AF5-E257-82CE-23EB-3A7247442C43}"/>
              </a:ext>
            </a:extLst>
          </p:cNvPr>
          <p:cNvSpPr txBox="1"/>
          <p:nvPr/>
        </p:nvSpPr>
        <p:spPr>
          <a:xfrm>
            <a:off x="9093150" y="3121639"/>
            <a:ext cx="1874086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3200" b="1">
                <a:solidFill>
                  <a:schemeClr val="accent1">
                    <a:lumMod val="50000"/>
                  </a:schemeClr>
                </a:solidFill>
              </a:rPr>
              <a:t>웹서비스</a:t>
            </a:r>
          </a:p>
        </p:txBody>
      </p:sp>
    </p:spTree>
    <p:extLst>
      <p:ext uri="{BB962C8B-B14F-4D97-AF65-F5344CB8AC3E}">
        <p14:creationId xmlns:p14="http://schemas.microsoft.com/office/powerpoint/2010/main" val="191312248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3FBA607-E7FC-B7F8-2868-BC448F31F790}"/>
              </a:ext>
            </a:extLst>
          </p:cNvPr>
          <p:cNvCxnSpPr/>
          <p:nvPr/>
        </p:nvCxnSpPr>
        <p:spPr>
          <a:xfrm>
            <a:off x="144378" y="160422"/>
            <a:ext cx="12060000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8326A7D-F71C-ED1C-CBFD-93F557654D2A}"/>
              </a:ext>
            </a:extLst>
          </p:cNvPr>
          <p:cNvSpPr txBox="1"/>
          <p:nvPr/>
        </p:nvSpPr>
        <p:spPr>
          <a:xfrm>
            <a:off x="144378" y="272716"/>
            <a:ext cx="67557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 sz="1600">
                <a:solidFill>
                  <a:schemeClr val="accent1"/>
                </a:solidFill>
              </a:rPr>
              <a:t>Part 2</a:t>
            </a:r>
            <a:endParaRPr lang="ko-KR" altLang="en-US" sz="160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51639B-29EB-6E9D-733B-6F917838F571}"/>
              </a:ext>
            </a:extLst>
          </p:cNvPr>
          <p:cNvSpPr txBox="1"/>
          <p:nvPr/>
        </p:nvSpPr>
        <p:spPr>
          <a:xfrm>
            <a:off x="1163052" y="272716"/>
            <a:ext cx="2836033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2800" b="1" spc="-300">
                <a:solidFill>
                  <a:schemeClr val="accent1"/>
                </a:solidFill>
              </a:rPr>
              <a:t>프로젝트 진행 상황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227D3D02-66A7-B0C0-2CF2-A0900C18861C}"/>
              </a:ext>
            </a:extLst>
          </p:cNvPr>
          <p:cNvCxnSpPr/>
          <p:nvPr/>
        </p:nvCxnSpPr>
        <p:spPr>
          <a:xfrm>
            <a:off x="144378" y="6737685"/>
            <a:ext cx="12060000" cy="0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타원 69">
            <a:extLst>
              <a:ext uri="{FF2B5EF4-FFF2-40B4-BE49-F238E27FC236}">
                <a16:creationId xmlns:a16="http://schemas.microsoft.com/office/drawing/2014/main" id="{30657BD3-9517-B513-DB8C-81907840B118}"/>
              </a:ext>
            </a:extLst>
          </p:cNvPr>
          <p:cNvSpPr/>
          <p:nvPr/>
        </p:nvSpPr>
        <p:spPr>
          <a:xfrm>
            <a:off x="877271" y="3031597"/>
            <a:ext cx="422140" cy="42214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ABB2A67-39E4-A36F-513B-6E2D14CDFCD7}"/>
              </a:ext>
            </a:extLst>
          </p:cNvPr>
          <p:cNvSpPr txBox="1"/>
          <p:nvPr/>
        </p:nvSpPr>
        <p:spPr>
          <a:xfrm>
            <a:off x="724166" y="3660707"/>
            <a:ext cx="761748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US" b="1">
                <a:solidFill>
                  <a:schemeClr val="accent1">
                    <a:lumMod val="50000"/>
                  </a:schemeClr>
                </a:solidFill>
                <a:ea typeface="+mn-lt"/>
                <a:cs typeface="+mn-lt"/>
              </a:rPr>
              <a:t>7, 8월</a:t>
            </a:r>
            <a:endParaRPr lang="ko-KR">
              <a:solidFill>
                <a:schemeClr val="accent1">
                  <a:lumMod val="50000"/>
                </a:schemeClr>
              </a:solidFill>
              <a:ea typeface="+mn-lt"/>
              <a:cs typeface="+mn-lt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AB3FE5C-59CA-4E56-C858-1162C4B3BB10}"/>
              </a:ext>
            </a:extLst>
          </p:cNvPr>
          <p:cNvSpPr txBox="1"/>
          <p:nvPr/>
        </p:nvSpPr>
        <p:spPr>
          <a:xfrm>
            <a:off x="-5881" y="4032578"/>
            <a:ext cx="2960899" cy="132343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sz="1600" b="1" spc="-150">
                <a:solidFill>
                  <a:schemeClr val="accent1">
                    <a:lumMod val="50000"/>
                  </a:schemeClr>
                </a:solidFill>
                <a:ea typeface="+mn-lt"/>
                <a:cs typeface="+mn-lt"/>
              </a:rPr>
              <a:t>주제 선정 보고서 작성 및 계획</a:t>
            </a:r>
            <a:endParaRPr lang="en-US" altLang="ko-KR" sz="1600" spc="-150">
              <a:solidFill>
                <a:schemeClr val="accent1">
                  <a:lumMod val="50000"/>
                </a:schemeClr>
              </a:solidFill>
              <a:latin typeface="Malgun Gothic"/>
              <a:ea typeface="Malgun Gothic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ko-KR" sz="1600" b="1" spc="-150" err="1">
                <a:solidFill>
                  <a:schemeClr val="accent1">
                    <a:lumMod val="50000"/>
                  </a:schemeClr>
                </a:solidFill>
                <a:latin typeface="Malgun Gothic"/>
                <a:ea typeface="Malgun Gothic"/>
              </a:rPr>
              <a:t>비콘</a:t>
            </a:r>
            <a:r>
              <a:rPr lang="ko-KR" sz="1600" b="1" spc="-150">
                <a:solidFill>
                  <a:schemeClr val="accent1">
                    <a:lumMod val="50000"/>
                  </a:schemeClr>
                </a:solidFill>
                <a:latin typeface="Malgun Gothic"/>
                <a:ea typeface="Malgun Gothic"/>
              </a:rPr>
              <a:t> 설치</a:t>
            </a:r>
            <a:endParaRPr lang="en-US" altLang="ko-KR" sz="1600" spc="-150">
              <a:solidFill>
                <a:schemeClr val="accent1">
                  <a:lumMod val="50000"/>
                </a:schemeClr>
              </a:solidFill>
              <a:latin typeface="Malgun Gothic"/>
              <a:ea typeface="Malgun Gothic"/>
            </a:endParaRPr>
          </a:p>
          <a:p>
            <a:pPr marL="285750" indent="-285750">
              <a:buFont typeface="Arial"/>
              <a:buChar char="•"/>
            </a:pPr>
            <a:r>
              <a:rPr lang="ko-KR" sz="1600" b="1" spc="-150">
                <a:solidFill>
                  <a:schemeClr val="accent1">
                    <a:lumMod val="50000"/>
                  </a:schemeClr>
                </a:solidFill>
                <a:latin typeface="Malgun Gothic"/>
                <a:ea typeface="Malgun Gothic"/>
              </a:rPr>
              <a:t>데이터 수집</a:t>
            </a:r>
            <a:endParaRPr lang="en-US" altLang="ko-KR" sz="1600" spc="-150">
              <a:solidFill>
                <a:schemeClr val="accent1">
                  <a:lumMod val="50000"/>
                </a:schemeClr>
              </a:solidFill>
              <a:latin typeface="Malgun Gothic"/>
              <a:ea typeface="Malgun Gothic"/>
            </a:endParaRPr>
          </a:p>
          <a:p>
            <a:pPr marL="285750" indent="-285750">
              <a:buFont typeface="Arial"/>
              <a:buChar char="•"/>
            </a:pPr>
            <a:r>
              <a:rPr lang="ko-KR" sz="1600" b="1" spc="-150">
                <a:solidFill>
                  <a:schemeClr val="accent1">
                    <a:lumMod val="50000"/>
                  </a:schemeClr>
                </a:solidFill>
                <a:latin typeface="Malgun Gothic"/>
                <a:ea typeface="Malgun Gothic"/>
              </a:rPr>
              <a:t>모델 학습 </a:t>
            </a:r>
            <a:r>
              <a:rPr lang="ko-KR" altLang="en-US" sz="1600" b="1" spc="-150">
                <a:solidFill>
                  <a:schemeClr val="accent1">
                    <a:lumMod val="50000"/>
                  </a:schemeClr>
                </a:solidFill>
                <a:latin typeface="Malgun Gothic"/>
                <a:ea typeface="Malgun Gothic"/>
              </a:rPr>
              <a:t>테스트</a:t>
            </a:r>
            <a:endParaRPr lang="ko-KR" sz="1600" b="1" spc="-150">
              <a:solidFill>
                <a:schemeClr val="accent1">
                  <a:lumMod val="50000"/>
                </a:schemeClr>
              </a:solidFill>
              <a:latin typeface="Malgun Gothic"/>
              <a:ea typeface="Malgun Gothic"/>
            </a:endParaRPr>
          </a:p>
          <a:p>
            <a:pPr marL="285750" indent="-285750">
              <a:buFont typeface="Arial"/>
              <a:buChar char="•"/>
            </a:pPr>
            <a:r>
              <a:rPr lang="ko-KR" sz="1600" b="1" spc="-150">
                <a:solidFill>
                  <a:schemeClr val="accent1">
                    <a:lumMod val="50000"/>
                  </a:schemeClr>
                </a:solidFill>
                <a:latin typeface="Malgun Gothic"/>
                <a:ea typeface="Malgun Gothic"/>
              </a:rPr>
              <a:t>자체 </a:t>
            </a:r>
            <a:r>
              <a:rPr lang="ko-KR" sz="1600" b="1" spc="-150" err="1">
                <a:solidFill>
                  <a:schemeClr val="accent1">
                    <a:lumMod val="50000"/>
                  </a:schemeClr>
                </a:solidFill>
                <a:latin typeface="Malgun Gothic"/>
                <a:ea typeface="Malgun Gothic"/>
              </a:rPr>
              <a:t>비콘</a:t>
            </a:r>
            <a:r>
              <a:rPr lang="ko-KR" sz="1600" b="1" spc="-150">
                <a:solidFill>
                  <a:schemeClr val="accent1">
                    <a:lumMod val="50000"/>
                  </a:schemeClr>
                </a:solidFill>
                <a:latin typeface="Malgun Gothic"/>
                <a:ea typeface="Malgun Gothic"/>
              </a:rPr>
              <a:t> 수신 앱 개발</a:t>
            </a:r>
            <a:endParaRPr lang="ko-KR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241005E-2225-D804-984D-FB96F4157067}"/>
              </a:ext>
            </a:extLst>
          </p:cNvPr>
          <p:cNvSpPr txBox="1"/>
          <p:nvPr/>
        </p:nvSpPr>
        <p:spPr>
          <a:xfrm>
            <a:off x="6881402" y="4033857"/>
            <a:ext cx="2588301" cy="156966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 sz="1600" b="1" spc="-150">
                <a:solidFill>
                  <a:schemeClr val="bg1">
                    <a:lumMod val="65000"/>
                  </a:schemeClr>
                </a:solidFill>
                <a:ea typeface="+mn-lt"/>
                <a:cs typeface="+mn-lt"/>
              </a:rPr>
              <a:t>물류센터 데모</a:t>
            </a:r>
            <a:endParaRPr lang="ko-KR" altLang="en-US" b="1">
              <a:solidFill>
                <a:schemeClr val="bg1">
                  <a:lumMod val="65000"/>
                </a:schemeClr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sz="1600" b="1" spc="-150">
                <a:solidFill>
                  <a:schemeClr val="bg1">
                    <a:lumMod val="65000"/>
                  </a:schemeClr>
                </a:solidFill>
                <a:ea typeface="+mn-lt"/>
                <a:cs typeface="+mn-lt"/>
              </a:rPr>
              <a:t>모델 정확도 향상</a:t>
            </a:r>
            <a:endParaRPr lang="ko-KR" b="1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sz="1600" b="1" spc="-150">
                <a:solidFill>
                  <a:schemeClr val="bg1">
                    <a:lumMod val="65000"/>
                  </a:schemeClr>
                </a:solidFill>
                <a:latin typeface="+mn-ea"/>
              </a:rPr>
              <a:t>추가 환경 데이터 수집</a:t>
            </a:r>
            <a:endParaRPr lang="ko-KR" b="1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sz="1600" b="1" spc="-150">
                <a:solidFill>
                  <a:schemeClr val="bg1">
                    <a:lumMod val="65000"/>
                  </a:schemeClr>
                </a:solidFill>
                <a:latin typeface="+mn-ea"/>
              </a:rPr>
              <a:t>실시간 위치 시각화 </a:t>
            </a:r>
          </a:p>
          <a:p>
            <a:endParaRPr lang="ko-KR" altLang="en-US" sz="1600" b="1" spc="-150">
              <a:solidFill>
                <a:schemeClr val="accent1">
                  <a:lumMod val="50000"/>
                </a:schemeClr>
              </a:solidFill>
              <a:latin typeface="+mn-ea"/>
            </a:endParaRPr>
          </a:p>
          <a:p>
            <a:pPr algn="ctr"/>
            <a:endParaRPr lang="ko-KR" altLang="en-US" sz="1600" b="1" spc="-15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3BC98794-3612-8C17-C92C-9F604F9CF32A}"/>
              </a:ext>
            </a:extLst>
          </p:cNvPr>
          <p:cNvSpPr/>
          <p:nvPr/>
        </p:nvSpPr>
        <p:spPr>
          <a:xfrm>
            <a:off x="824061" y="1175101"/>
            <a:ext cx="1221520" cy="1571070"/>
          </a:xfrm>
          <a:prstGeom prst="rect">
            <a:avLst/>
          </a:prstGeom>
          <a:solidFill>
            <a:srgbClr val="F3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112C0AA0-E39E-C775-D534-63FAF80A8183}"/>
              </a:ext>
            </a:extLst>
          </p:cNvPr>
          <p:cNvCxnSpPr/>
          <p:nvPr/>
        </p:nvCxnSpPr>
        <p:spPr>
          <a:xfrm>
            <a:off x="61773" y="3242667"/>
            <a:ext cx="12060000" cy="0"/>
          </a:xfrm>
          <a:prstGeom prst="line">
            <a:avLst/>
          </a:prstGeom>
          <a:ln w="12700">
            <a:solidFill>
              <a:schemeClr val="accent1">
                <a:lumMod val="20000"/>
                <a:lumOff val="8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67E25103-6FB7-A385-E50D-79BD9EA93495}"/>
              </a:ext>
            </a:extLst>
          </p:cNvPr>
          <p:cNvGrpSpPr/>
          <p:nvPr/>
        </p:nvGrpSpPr>
        <p:grpSpPr>
          <a:xfrm>
            <a:off x="4163699" y="1164941"/>
            <a:ext cx="1221520" cy="2865918"/>
            <a:chOff x="2165303" y="1164941"/>
            <a:chExt cx="1221520" cy="2865918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C4382689-6EFB-FCC8-1407-0515916A420C}"/>
                </a:ext>
              </a:extLst>
            </p:cNvPr>
            <p:cNvSpPr/>
            <p:nvPr/>
          </p:nvSpPr>
          <p:spPr>
            <a:xfrm>
              <a:off x="2553734" y="3031597"/>
              <a:ext cx="422140" cy="4221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7B36451-58DE-E428-E1DA-D2309FB2D62B}"/>
                </a:ext>
              </a:extLst>
            </p:cNvPr>
            <p:cNvSpPr txBox="1"/>
            <p:nvPr/>
          </p:nvSpPr>
          <p:spPr>
            <a:xfrm>
              <a:off x="2512460" y="3661527"/>
              <a:ext cx="532518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US" altLang="ko-KR" b="1">
                  <a:solidFill>
                    <a:schemeClr val="accent1">
                      <a:lumMod val="50000"/>
                    </a:schemeClr>
                  </a:solidFill>
                </a:rPr>
                <a:t>9월</a:t>
              </a:r>
            </a:p>
          </p:txBody>
        </p:sp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id="{071E1B53-FB9F-27D7-DECA-CC44546C8BF0}"/>
                </a:ext>
              </a:extLst>
            </p:cNvPr>
            <p:cNvSpPr/>
            <p:nvPr/>
          </p:nvSpPr>
          <p:spPr>
            <a:xfrm>
              <a:off x="2165303" y="1164941"/>
              <a:ext cx="1221520" cy="1571070"/>
            </a:xfrm>
            <a:prstGeom prst="rect">
              <a:avLst/>
            </a:prstGeom>
            <a:solidFill>
              <a:srgbClr val="F3F9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24C72747-8FC7-079E-675D-5C98223DAD42}"/>
              </a:ext>
            </a:extLst>
          </p:cNvPr>
          <p:cNvGrpSpPr/>
          <p:nvPr/>
        </p:nvGrpSpPr>
        <p:grpSpPr>
          <a:xfrm>
            <a:off x="7184091" y="1175985"/>
            <a:ext cx="1221520" cy="2854875"/>
            <a:chOff x="2364086" y="1187028"/>
            <a:chExt cx="1221520" cy="2854875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23270C02-EDE7-BD2A-A69C-9441352AAC85}"/>
                </a:ext>
              </a:extLst>
            </p:cNvPr>
            <p:cNvSpPr/>
            <p:nvPr/>
          </p:nvSpPr>
          <p:spPr>
            <a:xfrm>
              <a:off x="2763560" y="3053684"/>
              <a:ext cx="422140" cy="4221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218DC8D-41AF-C5C9-2550-10E01A0F9003}"/>
                </a:ext>
              </a:extLst>
            </p:cNvPr>
            <p:cNvSpPr txBox="1"/>
            <p:nvPr/>
          </p:nvSpPr>
          <p:spPr>
            <a:xfrm>
              <a:off x="2652734" y="3672571"/>
              <a:ext cx="649537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pPr algn="ctr"/>
              <a:r>
                <a:rPr lang="en-US" altLang="ko-KR" b="1">
                  <a:solidFill>
                    <a:schemeClr val="bg1">
                      <a:lumMod val="65000"/>
                    </a:schemeClr>
                  </a:solidFill>
                </a:rPr>
                <a:t>10월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7B6BCBF-0DCF-341A-E4D8-3F6FF9A2A3E0}"/>
                </a:ext>
              </a:extLst>
            </p:cNvPr>
            <p:cNvSpPr/>
            <p:nvPr/>
          </p:nvSpPr>
          <p:spPr>
            <a:xfrm>
              <a:off x="2364086" y="1187028"/>
              <a:ext cx="1221520" cy="1571070"/>
            </a:xfrm>
            <a:prstGeom prst="rect">
              <a:avLst/>
            </a:prstGeom>
            <a:solidFill>
              <a:srgbClr val="F3F9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C360EB88-5A5A-949F-FB7B-12C669A92B1F}"/>
              </a:ext>
            </a:extLst>
          </p:cNvPr>
          <p:cNvGrpSpPr/>
          <p:nvPr/>
        </p:nvGrpSpPr>
        <p:grpSpPr>
          <a:xfrm>
            <a:off x="10125188" y="1153078"/>
            <a:ext cx="1221520" cy="2865918"/>
            <a:chOff x="2165303" y="1164941"/>
            <a:chExt cx="1221520" cy="2865918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6BBB5878-50D5-D478-F6A8-A0FF1B8AA599}"/>
                </a:ext>
              </a:extLst>
            </p:cNvPr>
            <p:cNvSpPr/>
            <p:nvPr/>
          </p:nvSpPr>
          <p:spPr>
            <a:xfrm>
              <a:off x="2553734" y="3031597"/>
              <a:ext cx="422140" cy="42214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18" name="TextBox 13">
              <a:extLst>
                <a:ext uri="{FF2B5EF4-FFF2-40B4-BE49-F238E27FC236}">
                  <a16:creationId xmlns:a16="http://schemas.microsoft.com/office/drawing/2014/main" id="{C9CB8069-DC01-B805-1637-CB8B5A51C263}"/>
                </a:ext>
              </a:extLst>
            </p:cNvPr>
            <p:cNvSpPr txBox="1"/>
            <p:nvPr/>
          </p:nvSpPr>
          <p:spPr>
            <a:xfrm>
              <a:off x="2409777" y="3661527"/>
              <a:ext cx="649537" cy="369332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b="1">
                  <a:solidFill>
                    <a:schemeClr val="bg1">
                      <a:lumMod val="65000"/>
                    </a:schemeClr>
                  </a:solidFill>
                </a:rPr>
                <a:t>11월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AA8277C-5877-9BA8-F8F5-13DD55E5A2F8}"/>
                </a:ext>
              </a:extLst>
            </p:cNvPr>
            <p:cNvSpPr/>
            <p:nvPr/>
          </p:nvSpPr>
          <p:spPr>
            <a:xfrm>
              <a:off x="2165303" y="1164941"/>
              <a:ext cx="1221520" cy="1571070"/>
            </a:xfrm>
            <a:prstGeom prst="rect">
              <a:avLst/>
            </a:prstGeom>
            <a:solidFill>
              <a:srgbClr val="F3F9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</p:grpSp>
      <p:sp>
        <p:nvSpPr>
          <p:cNvPr id="16" name="TextBox 1">
            <a:extLst>
              <a:ext uri="{FF2B5EF4-FFF2-40B4-BE49-F238E27FC236}">
                <a16:creationId xmlns:a16="http://schemas.microsoft.com/office/drawing/2014/main" id="{2699D4E5-4246-0801-6638-9C3AF1D964CD}"/>
              </a:ext>
            </a:extLst>
          </p:cNvPr>
          <p:cNvSpPr txBox="1"/>
          <p:nvPr/>
        </p:nvSpPr>
        <p:spPr>
          <a:xfrm>
            <a:off x="9967823" y="4036609"/>
            <a:ext cx="2104629" cy="5847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ko-KR" altLang="en-US" sz="1600" b="1" spc="-150">
                <a:solidFill>
                  <a:schemeClr val="bg1">
                    <a:lumMod val="65000"/>
                  </a:schemeClr>
                </a:solidFill>
                <a:latin typeface="+mn-ea"/>
              </a:rPr>
              <a:t>피드백 반영 및 수정 </a:t>
            </a:r>
            <a:endParaRPr lang="ko-KR">
              <a:solidFill>
                <a:schemeClr val="bg1">
                  <a:lumMod val="65000"/>
                </a:schemeClr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ko-KR" altLang="en-US" sz="1600" b="1" spc="-150">
                <a:solidFill>
                  <a:schemeClr val="bg1">
                    <a:lumMod val="65000"/>
                  </a:schemeClr>
                </a:solidFill>
                <a:latin typeface="+mn-ea"/>
              </a:rPr>
              <a:t>데모 완료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72933A-310F-22A0-F5B2-072E1997E207}"/>
              </a:ext>
            </a:extLst>
          </p:cNvPr>
          <p:cNvSpPr txBox="1"/>
          <p:nvPr/>
        </p:nvSpPr>
        <p:spPr>
          <a:xfrm>
            <a:off x="3480012" y="4033857"/>
            <a:ext cx="2985865" cy="1600438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ko-KR" altLang="en-US" sz="1600" b="1" spc="-150">
                <a:solidFill>
                  <a:schemeClr val="accent1">
                    <a:lumMod val="50000"/>
                  </a:schemeClr>
                </a:solidFill>
                <a:latin typeface="Pretendard"/>
                <a:ea typeface="Malgun Gothic"/>
                <a:cs typeface="+mn-lt"/>
              </a:rPr>
              <a:t>모델 학습 및 </a:t>
            </a:r>
            <a:r>
              <a:rPr lang="ko-KR" altLang="en-US" sz="1600" b="1" spc="-150" err="1">
                <a:solidFill>
                  <a:schemeClr val="accent1">
                    <a:lumMod val="50000"/>
                  </a:schemeClr>
                </a:solidFill>
                <a:latin typeface="Pretendard"/>
                <a:ea typeface="Malgun Gothic"/>
                <a:cs typeface="+mn-lt"/>
              </a:rPr>
              <a:t>백엔드</a:t>
            </a:r>
            <a:r>
              <a:rPr lang="ko-KR" altLang="en-US" sz="1600" b="1" spc="-150">
                <a:solidFill>
                  <a:schemeClr val="accent1">
                    <a:lumMod val="50000"/>
                  </a:schemeClr>
                </a:solidFill>
                <a:latin typeface="Pretendard"/>
                <a:ea typeface="Malgun Gothic"/>
                <a:cs typeface="+mn-lt"/>
              </a:rPr>
              <a:t> 개발시작(서버, DB 구축),</a:t>
            </a:r>
            <a:endParaRPr lang="ko-KR" altLang="en-US" sz="1600" b="1" spc="-150">
              <a:solidFill>
                <a:schemeClr val="accent1">
                  <a:lumMod val="50000"/>
                </a:schemeClr>
              </a:solidFill>
              <a:latin typeface="Pretendard"/>
              <a:ea typeface="Malgun Gothic"/>
            </a:endParaRPr>
          </a:p>
          <a:p>
            <a:pPr marL="285750" indent="-285750">
              <a:buFont typeface="Arial"/>
              <a:buChar char="•"/>
            </a:pPr>
            <a:r>
              <a:rPr lang="ko-KR" sz="1600" b="1" spc="-150">
                <a:solidFill>
                  <a:schemeClr val="accent1">
                    <a:lumMod val="50000"/>
                  </a:schemeClr>
                </a:solidFill>
                <a:latin typeface="Pretendard"/>
                <a:ea typeface="Malgun Gothic"/>
              </a:rPr>
              <a:t>웹 기획 및 디자인 기초</a:t>
            </a:r>
            <a:r>
              <a:rPr lang="ko-KR" altLang="en-US" sz="1600" b="1" spc="-150">
                <a:solidFill>
                  <a:schemeClr val="accent1">
                    <a:lumMod val="50000"/>
                  </a:schemeClr>
                </a:solidFill>
                <a:latin typeface="Pretendard"/>
                <a:ea typeface="Malgun Gothic"/>
              </a:rPr>
              <a:t> 구현</a:t>
            </a:r>
            <a:endParaRPr lang="ko-KR">
              <a:solidFill>
                <a:schemeClr val="accent1">
                  <a:lumMod val="50000"/>
                </a:schemeClr>
              </a:solidFill>
              <a:latin typeface="Pretendard"/>
              <a:ea typeface="Malgun Gothic"/>
            </a:endParaRPr>
          </a:p>
          <a:p>
            <a:pPr marL="285750" indent="-285750">
              <a:buFont typeface="Arial"/>
              <a:buChar char="•"/>
            </a:pPr>
            <a:endParaRPr lang="ko-KR" altLang="en-US" sz="1600" b="1"/>
          </a:p>
          <a:p>
            <a:endParaRPr lang="ko-KR" altLang="en-US" sz="1600" b="1" spc="-150">
              <a:solidFill>
                <a:schemeClr val="accent1">
                  <a:lumMod val="50000"/>
                </a:schemeClr>
              </a:solidFill>
              <a:latin typeface="+mn-ea"/>
            </a:endParaRPr>
          </a:p>
          <a:p>
            <a:pPr algn="ctr"/>
            <a:endParaRPr lang="ko-KR" altLang="en-US" sz="1600" b="1" spc="-150">
              <a:solidFill>
                <a:schemeClr val="accent1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66753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DC16E78-8819-8219-C770-75C3BD1E4D45}"/>
              </a:ext>
            </a:extLst>
          </p:cNvPr>
          <p:cNvGrpSpPr/>
          <p:nvPr/>
        </p:nvGrpSpPr>
        <p:grpSpPr>
          <a:xfrm>
            <a:off x="6817895" y="872277"/>
            <a:ext cx="5374105" cy="4483771"/>
            <a:chOff x="6817895" y="310803"/>
            <a:chExt cx="5374105" cy="448377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4D379F-0D7A-E10A-C2FD-B3F877B38412}"/>
                </a:ext>
              </a:extLst>
            </p:cNvPr>
            <p:cNvSpPr txBox="1"/>
            <p:nvPr/>
          </p:nvSpPr>
          <p:spPr>
            <a:xfrm>
              <a:off x="6817895" y="310803"/>
              <a:ext cx="1782860" cy="3154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9900" b="1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endParaRPr lang="ko-KR" altLang="en-US" sz="19900" b="1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73F2969-8E1F-0403-B6B6-037C4B0D5DB2}"/>
                </a:ext>
              </a:extLst>
            </p:cNvPr>
            <p:cNvSpPr txBox="1"/>
            <p:nvPr/>
          </p:nvSpPr>
          <p:spPr>
            <a:xfrm>
              <a:off x="6817895" y="3350782"/>
              <a:ext cx="4475905" cy="83099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ko-KR" altLang="en-US" sz="4800" b="1" spc="-300">
                  <a:solidFill>
                    <a:schemeClr val="bg1"/>
                  </a:solidFill>
                  <a:latin typeface="+mn-ea"/>
                </a:rPr>
                <a:t>개인발표 -박수진</a:t>
              </a:r>
            </a:p>
          </p:txBody>
        </p: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9894119-F233-DC33-68F5-7374CF0E569E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545921"/>
              <a:ext cx="5374105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1021128-BA25-D6FF-656C-87D086ADE451}"/>
                </a:ext>
              </a:extLst>
            </p:cNvPr>
            <p:cNvCxnSpPr>
              <a:cxnSpLocks/>
            </p:cNvCxnSpPr>
            <p:nvPr/>
          </p:nvCxnSpPr>
          <p:spPr>
            <a:xfrm>
              <a:off x="6817895" y="4794574"/>
              <a:ext cx="5374105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4164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D1AD755D-356C-A3FB-6604-12B2E187A996}"/>
              </a:ext>
            </a:extLst>
          </p:cNvPr>
          <p:cNvSpPr/>
          <p:nvPr/>
        </p:nvSpPr>
        <p:spPr>
          <a:xfrm>
            <a:off x="-1012" y="1478"/>
            <a:ext cx="12194023" cy="6379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-1055" y="-1370"/>
            <a:ext cx="393951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spc="-300">
                <a:solidFill>
                  <a:srgbClr val="FFFFFF"/>
                </a:solidFill>
                <a:latin typeface="+mj-ea"/>
                <a:ea typeface="+mj-ea"/>
              </a:rPr>
              <a:t>Process : </a:t>
            </a:r>
            <a:r>
              <a:rPr lang="en-US" altLang="ko-KR" sz="3600" b="1" spc="-300" err="1">
                <a:solidFill>
                  <a:srgbClr val="FFFFFF"/>
                </a:solidFill>
                <a:latin typeface="+mj-ea"/>
                <a:ea typeface="+mj-ea"/>
              </a:rPr>
              <a:t>박수진</a:t>
            </a:r>
            <a:endParaRPr lang="ko-KR" altLang="en-US" sz="3600" b="1" spc="-300" err="1">
              <a:solidFill>
                <a:srgbClr val="FFFFFF"/>
              </a:solidFill>
              <a:latin typeface="+mj-ea"/>
              <a:ea typeface="+mj-ea"/>
            </a:endParaRPr>
          </a:p>
        </p:txBody>
      </p:sp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A70667D8-5ECC-6E05-D842-3E54691A4C5A}"/>
              </a:ext>
            </a:extLst>
          </p:cNvPr>
          <p:cNvCxnSpPr/>
          <p:nvPr/>
        </p:nvCxnSpPr>
        <p:spPr>
          <a:xfrm>
            <a:off x="3922584" y="850555"/>
            <a:ext cx="8238" cy="573353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E83747A-33F6-5631-F6C5-DE2DAE653232}"/>
              </a:ext>
            </a:extLst>
          </p:cNvPr>
          <p:cNvSpPr txBox="1"/>
          <p:nvPr/>
        </p:nvSpPr>
        <p:spPr>
          <a:xfrm flipH="1">
            <a:off x="1268945" y="849873"/>
            <a:ext cx="1221028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spc="-30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Back-End</a:t>
            </a:r>
            <a:endParaRPr lang="ko-KR" altLang="en-US" sz="2400" b="1" spc="-30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A5E01C55-94C8-C9FF-59BB-59CC6E89208E}"/>
              </a:ext>
            </a:extLst>
          </p:cNvPr>
          <p:cNvCxnSpPr>
            <a:cxnSpLocks/>
          </p:cNvCxnSpPr>
          <p:nvPr/>
        </p:nvCxnSpPr>
        <p:spPr>
          <a:xfrm>
            <a:off x="8302368" y="850555"/>
            <a:ext cx="8238" cy="5733535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CAA6C2C-65ED-3207-3FCB-5F729FF88081}"/>
              </a:ext>
            </a:extLst>
          </p:cNvPr>
          <p:cNvSpPr txBox="1"/>
          <p:nvPr/>
        </p:nvSpPr>
        <p:spPr>
          <a:xfrm flipH="1">
            <a:off x="5621269" y="849873"/>
            <a:ext cx="94643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spc="-30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Model</a:t>
            </a:r>
            <a:endParaRPr lang="ko-KR" altLang="en-US" sz="2400" b="1" spc="-300">
              <a:solidFill>
                <a:schemeClr val="accent5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9FD800EE-24EB-1D13-A652-5FD597FA3E8E}"/>
              </a:ext>
            </a:extLst>
          </p:cNvPr>
          <p:cNvSpPr/>
          <p:nvPr/>
        </p:nvSpPr>
        <p:spPr>
          <a:xfrm>
            <a:off x="4768758" y="1546162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데이터셋 구성</a:t>
            </a: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E7A54E5-7304-CD8B-E368-D128581A2567}"/>
              </a:ext>
            </a:extLst>
          </p:cNvPr>
          <p:cNvSpPr/>
          <p:nvPr/>
        </p:nvSpPr>
        <p:spPr>
          <a:xfrm>
            <a:off x="4760196" y="2875863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모델 학습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6619F99-ACBB-25A0-0407-0FFF2D441D36}"/>
              </a:ext>
            </a:extLst>
          </p:cNvPr>
          <p:cNvSpPr/>
          <p:nvPr/>
        </p:nvSpPr>
        <p:spPr>
          <a:xfrm>
            <a:off x="4453599" y="2745273"/>
            <a:ext cx="3267676" cy="2318998"/>
          </a:xfrm>
          <a:prstGeom prst="round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732935E8-0717-3535-804E-B52B650B2C4E}"/>
              </a:ext>
            </a:extLst>
          </p:cNvPr>
          <p:cNvSpPr/>
          <p:nvPr/>
        </p:nvSpPr>
        <p:spPr>
          <a:xfrm>
            <a:off x="4768758" y="4194379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모델 테스트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522E7E6-F8B9-8E41-FDAB-6D0D904A7ED2}"/>
              </a:ext>
            </a:extLst>
          </p:cNvPr>
          <p:cNvSpPr/>
          <p:nvPr/>
        </p:nvSpPr>
        <p:spPr>
          <a:xfrm>
            <a:off x="4760195" y="5744064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시각화 시스템 통합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87B51D-CDE8-D4A6-03FF-D56CBF11D571}"/>
              </a:ext>
            </a:extLst>
          </p:cNvPr>
          <p:cNvSpPr txBox="1"/>
          <p:nvPr/>
        </p:nvSpPr>
        <p:spPr>
          <a:xfrm rot="5400000">
            <a:off x="5907325" y="3723758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+mn-ea"/>
              </a:rPr>
              <a:t>&gt;&gt;</a:t>
            </a:r>
            <a:endParaRPr lang="ko-KR" altLang="en-US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82B325-9F5D-F783-A5B4-EABD68CE5109}"/>
              </a:ext>
            </a:extLst>
          </p:cNvPr>
          <p:cNvSpPr txBox="1"/>
          <p:nvPr/>
        </p:nvSpPr>
        <p:spPr>
          <a:xfrm rot="5400000">
            <a:off x="5907325" y="233674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+mn-ea"/>
              </a:rPr>
              <a:t>&gt;&gt;</a:t>
            </a:r>
            <a:endParaRPr lang="ko-KR" altLang="en-US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2B3D65-AD62-A5CF-97BB-4B6A1D932FFA}"/>
              </a:ext>
            </a:extLst>
          </p:cNvPr>
          <p:cNvSpPr txBox="1"/>
          <p:nvPr/>
        </p:nvSpPr>
        <p:spPr>
          <a:xfrm rot="5400000">
            <a:off x="5828230" y="5093645"/>
            <a:ext cx="530915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altLang="ko-KR">
                <a:latin typeface="+mn-ea"/>
              </a:rPr>
              <a:t>&gt;</a:t>
            </a:r>
            <a:r>
              <a:rPr lang="en-US">
                <a:ea typeface="+mn-lt"/>
                <a:cs typeface="+mn-lt"/>
              </a:rPr>
              <a:t>&gt;&gt;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CE4F5E3-6934-A3C2-FE04-55284D7ECF13}"/>
              </a:ext>
            </a:extLst>
          </p:cNvPr>
          <p:cNvSpPr/>
          <p:nvPr/>
        </p:nvSpPr>
        <p:spPr>
          <a:xfrm>
            <a:off x="646406" y="1360811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실시간 </a:t>
            </a:r>
            <a:r>
              <a:rPr lang="ko-KR" altLang="en-US" err="1"/>
              <a:t>비콘</a:t>
            </a:r>
            <a:r>
              <a:rPr lang="ko-KR" altLang="en-US"/>
              <a:t> </a:t>
            </a:r>
            <a:endParaRPr lang="ko-KR"/>
          </a:p>
          <a:p>
            <a:pPr algn="ctr"/>
            <a:r>
              <a:rPr lang="ko-KR" altLang="en-US" err="1"/>
              <a:t>수신앱</a:t>
            </a:r>
            <a:r>
              <a:rPr lang="ko-KR" altLang="en-US"/>
              <a:t> 제작</a:t>
            </a:r>
            <a:endParaRPr lang="ko-KR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B3CC6D1-C5EC-CD72-CC63-BEE1B9E85B90}"/>
              </a:ext>
            </a:extLst>
          </p:cNvPr>
          <p:cNvSpPr/>
          <p:nvPr/>
        </p:nvSpPr>
        <p:spPr>
          <a:xfrm>
            <a:off x="646406" y="2260108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/>
              <a:t>웹 서버 구현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94328E7-6C56-C204-24E4-0735DC65C47B}"/>
              </a:ext>
            </a:extLst>
          </p:cNvPr>
          <p:cNvSpPr/>
          <p:nvPr/>
        </p:nvSpPr>
        <p:spPr>
          <a:xfrm>
            <a:off x="646406" y="3186865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앱 -서버 연결 및 실시간 신호 </a:t>
            </a:r>
            <a:r>
              <a:rPr lang="ko-KR" altLang="en-US" sz="1400" err="1"/>
              <a:t>DB저장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1A92DAF2-183F-2DE0-9904-BA598E4680FF}"/>
              </a:ext>
            </a:extLst>
          </p:cNvPr>
          <p:cNvSpPr/>
          <p:nvPr/>
        </p:nvSpPr>
        <p:spPr>
          <a:xfrm>
            <a:off x="646406" y="4144514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sz="1400">
                <a:ea typeface="+mn-lt"/>
                <a:cs typeface="+mn-lt"/>
              </a:rPr>
              <a:t>알고리즘 및 </a:t>
            </a:r>
            <a:r>
              <a:rPr lang="ko-KR" altLang="en-US" sz="1400">
                <a:ea typeface="+mn-lt"/>
                <a:cs typeface="+mn-lt"/>
              </a:rPr>
              <a:t>모델</a:t>
            </a:r>
            <a:endParaRPr lang="ko-KR">
              <a:ea typeface="+mn-lt"/>
              <a:cs typeface="+mn-lt"/>
            </a:endParaRPr>
          </a:p>
          <a:p>
            <a:pPr algn="ctr"/>
            <a:r>
              <a:rPr lang="ko-KR" sz="1400">
                <a:ea typeface="+mn-lt"/>
                <a:cs typeface="+mn-lt"/>
              </a:rPr>
              <a:t> </a:t>
            </a:r>
            <a:r>
              <a:rPr lang="ko-KR" sz="1400" err="1">
                <a:ea typeface="+mn-lt"/>
                <a:cs typeface="+mn-lt"/>
              </a:rPr>
              <a:t>백엔드에</a:t>
            </a:r>
            <a:r>
              <a:rPr lang="ko-KR" sz="1400">
                <a:ea typeface="+mn-lt"/>
                <a:cs typeface="+mn-lt"/>
              </a:rPr>
              <a:t> 통합</a:t>
            </a:r>
            <a:endParaRPr lang="ko-KR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DA9C1DB7-B677-7138-2D35-4601F6419DAA}"/>
              </a:ext>
            </a:extLst>
          </p:cNvPr>
          <p:cNvSpPr/>
          <p:nvPr/>
        </p:nvSpPr>
        <p:spPr>
          <a:xfrm>
            <a:off x="646407" y="5030081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예측 결과 </a:t>
            </a:r>
            <a:r>
              <a:rPr lang="ko-KR" altLang="en-US" sz="1400" err="1"/>
              <a:t>DB저장</a:t>
            </a: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8DD87D39-16C4-89A2-2C9E-7B1D09D1F500}"/>
              </a:ext>
            </a:extLst>
          </p:cNvPr>
          <p:cNvSpPr/>
          <p:nvPr/>
        </p:nvSpPr>
        <p:spPr>
          <a:xfrm>
            <a:off x="646406" y="5956837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sz="1400" err="1">
                <a:ea typeface="+mn-lt"/>
                <a:cs typeface="+mn-lt"/>
              </a:rPr>
              <a:t>API로</a:t>
            </a:r>
            <a:r>
              <a:rPr lang="ko-KR" sz="1400">
                <a:ea typeface="+mn-lt"/>
                <a:cs typeface="+mn-lt"/>
              </a:rPr>
              <a:t> </a:t>
            </a:r>
            <a:r>
              <a:rPr lang="en-US" altLang="ko-KR" sz="1400" err="1">
                <a:ea typeface="+mn-lt"/>
                <a:cs typeface="+mn-lt"/>
              </a:rPr>
              <a:t>FE에</a:t>
            </a:r>
            <a:r>
              <a:rPr lang="en-US" altLang="ko-KR" sz="1400">
                <a:ea typeface="+mn-lt"/>
                <a:cs typeface="+mn-lt"/>
              </a:rPr>
              <a:t> </a:t>
            </a:r>
            <a:r>
              <a:rPr lang="en-US" altLang="ko-KR" sz="1400" err="1">
                <a:ea typeface="+mn-lt"/>
                <a:cs typeface="+mn-lt"/>
              </a:rPr>
              <a:t>실시간</a:t>
            </a:r>
            <a:r>
              <a:rPr lang="en-US" altLang="ko-KR" sz="1400">
                <a:ea typeface="+mn-lt"/>
                <a:cs typeface="+mn-lt"/>
              </a:rPr>
              <a:t> </a:t>
            </a:r>
            <a:r>
              <a:rPr lang="en-US" altLang="ko-KR" sz="1400" err="1">
                <a:ea typeface="+mn-lt"/>
                <a:cs typeface="+mn-lt"/>
              </a:rPr>
              <a:t>예측</a:t>
            </a:r>
            <a:r>
              <a:rPr lang="en-US" altLang="ko-KR" sz="1400">
                <a:ea typeface="+mn-lt"/>
                <a:cs typeface="+mn-lt"/>
              </a:rPr>
              <a:t> 구역 </a:t>
            </a:r>
            <a:r>
              <a:rPr lang="ko-KR" sz="1400">
                <a:ea typeface="+mn-lt"/>
                <a:cs typeface="+mn-lt"/>
              </a:rPr>
              <a:t>전달</a:t>
            </a:r>
            <a:endParaRPr lang="ko-K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9C30F8-AB88-B863-910C-9B09B14E4577}"/>
              </a:ext>
            </a:extLst>
          </p:cNvPr>
          <p:cNvSpPr txBox="1"/>
          <p:nvPr/>
        </p:nvSpPr>
        <p:spPr>
          <a:xfrm flipH="1">
            <a:off x="9528773" y="849873"/>
            <a:ext cx="2512399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400" b="1" spc="-300">
                <a:solidFill>
                  <a:schemeClr val="accent5">
                    <a:lumMod val="75000"/>
                  </a:schemeClr>
                </a:solidFill>
                <a:latin typeface="+mj-ea"/>
                <a:ea typeface="+mj-ea"/>
              </a:rPr>
              <a:t>Front-End</a:t>
            </a:r>
            <a:endParaRPr lang="ko-KR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E2582AD5-8CF7-60AD-5B83-9DA7F50CA107}"/>
              </a:ext>
            </a:extLst>
          </p:cNvPr>
          <p:cNvSpPr/>
          <p:nvPr/>
        </p:nvSpPr>
        <p:spPr>
          <a:xfrm>
            <a:off x="8899009" y="1381405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실시간 </a:t>
            </a:r>
            <a:r>
              <a:rPr lang="ko-KR" altLang="en-US" sz="1400" err="1"/>
              <a:t>비콘</a:t>
            </a:r>
            <a:r>
              <a:rPr lang="ko-KR" altLang="en-US" sz="1400"/>
              <a:t> </a:t>
            </a:r>
            <a:endParaRPr lang="ko-KR" sz="1400"/>
          </a:p>
          <a:p>
            <a:pPr algn="ctr"/>
            <a:r>
              <a:rPr lang="ko-KR" altLang="en-US" sz="1400" err="1"/>
              <a:t>수신앱</a:t>
            </a:r>
            <a:r>
              <a:rPr lang="ko-KR" altLang="en-US" sz="1400"/>
              <a:t> 제작</a:t>
            </a:r>
            <a:endParaRPr lang="ko-KR" sz="140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DCB9042-0FA9-8101-A9A5-4FE7499435E3}"/>
              </a:ext>
            </a:extLst>
          </p:cNvPr>
          <p:cNvSpPr/>
          <p:nvPr/>
        </p:nvSpPr>
        <p:spPr>
          <a:xfrm>
            <a:off x="8899009" y="3482054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7호관 3층 도면 제작</a:t>
            </a: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BDCD18E1-39C1-263C-7091-349589E9B033}"/>
              </a:ext>
            </a:extLst>
          </p:cNvPr>
          <p:cNvSpPr/>
          <p:nvPr/>
        </p:nvSpPr>
        <p:spPr>
          <a:xfrm>
            <a:off x="8899009" y="2452323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웹 기획 및 피그마 </a:t>
            </a:r>
            <a:endParaRPr lang="ko-KR"/>
          </a:p>
          <a:p>
            <a:pPr algn="ctr"/>
            <a:r>
              <a:rPr lang="ko-KR" altLang="en-US" sz="1400"/>
              <a:t>구현</a:t>
            </a:r>
            <a:endParaRPr lang="ko-KR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5F9D0433-9FCB-5302-978D-DA0AD2A53D15}"/>
              </a:ext>
            </a:extLst>
          </p:cNvPr>
          <p:cNvSpPr/>
          <p:nvPr/>
        </p:nvSpPr>
        <p:spPr>
          <a:xfrm>
            <a:off x="8899009" y="5541513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실시간 위치 시각화</a:t>
            </a: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BEE37595-F771-1353-8340-3CF8591F87C7}"/>
              </a:ext>
            </a:extLst>
          </p:cNvPr>
          <p:cNvSpPr/>
          <p:nvPr/>
        </p:nvSpPr>
        <p:spPr>
          <a:xfrm>
            <a:off x="8899009" y="4501485"/>
            <a:ext cx="2659871" cy="710250"/>
          </a:xfrm>
          <a:prstGeom prst="flowChartTerminator">
            <a:avLst/>
          </a:prstGeom>
          <a:solidFill>
            <a:schemeClr val="accent5"/>
          </a:solidFill>
          <a:ln>
            <a:solidFill>
              <a:schemeClr val="accent5">
                <a:lumMod val="90000"/>
              </a:schemeClr>
            </a:solidFill>
          </a:ln>
          <a:effectLst>
            <a:outerShdw blurRad="63500" dist="38100" dir="270000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sz="1400"/>
              <a:t>웹 구현</a:t>
            </a:r>
          </a:p>
        </p:txBody>
      </p:sp>
    </p:spTree>
    <p:extLst>
      <p:ext uri="{BB962C8B-B14F-4D97-AF65-F5344CB8AC3E}">
        <p14:creationId xmlns:p14="http://schemas.microsoft.com/office/powerpoint/2010/main" val="1717364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61F5CB9-9859-DE79-924F-DC7D589A7136}"/>
              </a:ext>
            </a:extLst>
          </p:cNvPr>
          <p:cNvSpPr/>
          <p:nvPr/>
        </p:nvSpPr>
        <p:spPr>
          <a:xfrm>
            <a:off x="6583756" y="1823746"/>
            <a:ext cx="5281667" cy="46689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ko-KR" altLang="en-US" sz="1400" b="1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문제 정의</a:t>
            </a:r>
            <a:endParaRPr lang="ko-KR" sz="1400" b="1">
              <a:solidFill>
                <a:srgbClr val="000000"/>
              </a:solidFill>
              <a:latin typeface="Arial"/>
              <a:ea typeface="Pretendard"/>
              <a:cs typeface="Arial"/>
            </a:endParaRPr>
          </a:p>
          <a:p>
            <a:pPr lvl="1">
              <a:lnSpc>
                <a:spcPct val="150000"/>
              </a:lnSpc>
            </a:pPr>
            <a:r>
              <a:rPr lang="ko-KR" sz="1400" baseline="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실내에서는 GPS 수신이 어려워, GPS 기반의 위치 추정이 불가능하거나 부정확</a:t>
            </a:r>
            <a:r>
              <a:rPr lang="en-US" sz="1400">
                <a:solidFill>
                  <a:srgbClr val="000000"/>
                </a:solidFill>
                <a:latin typeface="Pretendard"/>
                <a:ea typeface="Arial"/>
                <a:cs typeface="Arial"/>
              </a:rPr>
              <a:t>​</a:t>
            </a:r>
            <a:endParaRPr lang="ko-KR" sz="1600"/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r>
              <a:rPr lang="ko-KR" sz="1400" b="1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해결 방법</a:t>
            </a:r>
          </a:p>
          <a:p>
            <a:pPr lvl="1">
              <a:lnSpc>
                <a:spcPct val="150000"/>
              </a:lnSpc>
            </a:pPr>
            <a:r>
              <a:rPr lang="ko-KR" sz="1400" baseline="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무선 신호 세기(RSSI)를 활용해 사용자의 실내 위치를 예측하는 방안</a:t>
            </a:r>
            <a:r>
              <a:rPr lang="ko-KR" sz="140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​</a:t>
            </a:r>
            <a:endParaRPr lang="ko-KR" sz="1600"/>
          </a:p>
          <a:p>
            <a:pPr marL="285750" lvl="0" indent="-285750" rtl="0">
              <a:lnSpc>
                <a:spcPct val="150000"/>
              </a:lnSpc>
              <a:buFont typeface="Arial,Sans-Serif"/>
              <a:buChar char="•"/>
            </a:pPr>
            <a:r>
              <a:rPr lang="ko-KR" sz="1400" b="1" baseline="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머신러닝 기법</a:t>
            </a:r>
            <a:r>
              <a:rPr lang="ko-KR" sz="1400" b="1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​</a:t>
            </a:r>
          </a:p>
          <a:p>
            <a:pPr lvl="1">
              <a:lnSpc>
                <a:spcPct val="150000"/>
              </a:lnSpc>
            </a:pPr>
            <a:r>
              <a:rPr lang="ko-KR" sz="1400" baseline="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SVM, </a:t>
            </a:r>
            <a:r>
              <a:rPr lang="ko-KR" altLang="en-US" sz="140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의사결정 나무</a:t>
            </a:r>
            <a:r>
              <a:rPr lang="ko-KR" sz="1400" baseline="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, ExtraTrees, 랜덤 포레스트, KNN 등의 알고리즘 적용</a:t>
            </a:r>
            <a:r>
              <a:rPr lang="ko-KR" sz="140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​</a:t>
            </a:r>
            <a:endParaRPr lang="ko-KR" sz="1600"/>
          </a:p>
          <a:p>
            <a:pPr marL="285750" lvl="0" indent="-285750" rtl="0">
              <a:lnSpc>
                <a:spcPct val="150000"/>
              </a:lnSpc>
              <a:buFont typeface="Arial,Sans-Serif"/>
              <a:buChar char="•"/>
            </a:pPr>
            <a:r>
              <a:rPr lang="ko-KR" sz="1400" b="1" baseline="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결과</a:t>
            </a:r>
            <a:r>
              <a:rPr lang="en-US" sz="1400" b="1">
                <a:solidFill>
                  <a:srgbClr val="000000"/>
                </a:solidFill>
                <a:latin typeface="Pretendard"/>
                <a:ea typeface="Arial"/>
                <a:cs typeface="Arial"/>
              </a:rPr>
              <a:t>​</a:t>
            </a:r>
          </a:p>
          <a:p>
            <a:pPr lvl="1">
              <a:lnSpc>
                <a:spcPct val="150000"/>
              </a:lnSpc>
            </a:pPr>
            <a:r>
              <a:rPr lang="ko-KR" sz="1400" baseline="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랜덤 포레스트가 가장 높은 정확도</a:t>
            </a:r>
            <a:r>
              <a:rPr lang="ko-KR" sz="140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​</a:t>
            </a:r>
            <a:endParaRPr lang="ko-KR" sz="1600"/>
          </a:p>
          <a:p>
            <a:pPr lvl="1">
              <a:lnSpc>
                <a:spcPct val="150000"/>
              </a:lnSpc>
            </a:pPr>
            <a:r>
              <a:rPr lang="ko-KR" sz="1400" baseline="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랜덤 포레스트 기반 RFE(Recursive Feature Elimination) 기법을 통해 중요한 무선 액세스 포인트(WAP)를 선별하여 더 적은 데이터로도 높은 정확도 달성</a:t>
            </a:r>
            <a:r>
              <a:rPr lang="ko-KR" sz="1400">
                <a:solidFill>
                  <a:srgbClr val="000000"/>
                </a:solidFill>
                <a:latin typeface="Arial"/>
                <a:ea typeface="Pretendard"/>
                <a:cs typeface="Arial"/>
              </a:rPr>
              <a:t>​</a:t>
            </a:r>
            <a:endParaRPr lang="ko-KR" sz="1600">
              <a:solidFill>
                <a:srgbClr val="FFFFFF"/>
              </a:solidFill>
              <a:latin typeface="Pretendard"/>
              <a:ea typeface="Pretendard"/>
              <a:cs typeface="Arial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1AD755D-356C-A3FB-6604-12B2E187A996}"/>
              </a:ext>
            </a:extLst>
          </p:cNvPr>
          <p:cNvSpPr/>
          <p:nvPr/>
        </p:nvSpPr>
        <p:spPr>
          <a:xfrm>
            <a:off x="-1012" y="1478"/>
            <a:ext cx="12194023" cy="6379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-1055" y="-1370"/>
            <a:ext cx="393951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spc="-300" err="1">
                <a:solidFill>
                  <a:srgbClr val="FFFFFF"/>
                </a:solidFill>
                <a:latin typeface="+mj-ea"/>
                <a:ea typeface="+mj-ea"/>
              </a:rPr>
              <a:t>참고</a:t>
            </a:r>
            <a:r>
              <a:rPr lang="en-US" altLang="ko-KR" sz="3600" b="1" spc="-300">
                <a:solidFill>
                  <a:srgbClr val="FFFFFF"/>
                </a:solidFill>
                <a:latin typeface="+mj-ea"/>
                <a:ea typeface="+mj-ea"/>
              </a:rPr>
              <a:t> 논문 1.</a:t>
            </a:r>
          </a:p>
        </p:txBody>
      </p:sp>
      <p:pic>
        <p:nvPicPr>
          <p:cNvPr id="8" name="그림 7" descr="텍스트, 폰트, 스크린샷, 문서이(가) 표시된 사진&#10;&#10;자동 생성된 설명">
            <a:extLst>
              <a:ext uri="{FF2B5EF4-FFF2-40B4-BE49-F238E27FC236}">
                <a16:creationId xmlns:a16="http://schemas.microsoft.com/office/drawing/2014/main" id="{385C72F2-9FED-5D29-9881-C3782685092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81" r="7427" b="135"/>
          <a:stretch/>
        </p:blipFill>
        <p:spPr>
          <a:xfrm>
            <a:off x="332573" y="1823397"/>
            <a:ext cx="5266958" cy="4673061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2F4FFC-2DEE-5D34-684B-B17FDAC66021}"/>
              </a:ext>
            </a:extLst>
          </p:cNvPr>
          <p:cNvSpPr txBox="1"/>
          <p:nvPr/>
        </p:nvSpPr>
        <p:spPr>
          <a:xfrm>
            <a:off x="138670" y="646670"/>
            <a:ext cx="9079470" cy="10728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/>
              <a:t>[RSSI </a:t>
            </a:r>
            <a:r>
              <a:rPr lang="ko-KR" altLang="en-US" sz="1600" b="1"/>
              <a:t>데이터</a:t>
            </a:r>
            <a:r>
              <a:rPr lang="en-US" altLang="ko-KR" sz="1600" b="1"/>
              <a:t> </a:t>
            </a:r>
            <a:r>
              <a:rPr lang="ko-KR" altLang="en-US" sz="1600" b="1"/>
              <a:t>기반</a:t>
            </a:r>
            <a:r>
              <a:rPr lang="en-US" altLang="ko-KR" sz="1600" b="1"/>
              <a:t> </a:t>
            </a:r>
            <a:r>
              <a:rPr lang="ko-KR" altLang="en-US" sz="1600" b="1" err="1"/>
              <a:t>머신러닝</a:t>
            </a:r>
            <a:r>
              <a:rPr lang="en-US" altLang="ko-KR" sz="1600" b="1"/>
              <a:t> </a:t>
            </a:r>
            <a:r>
              <a:rPr lang="ko-KR" altLang="en-US" sz="1600" b="1"/>
              <a:t>실내</a:t>
            </a:r>
            <a:r>
              <a:rPr lang="en-US" altLang="ko-KR" sz="1600" b="1"/>
              <a:t> </a:t>
            </a:r>
            <a:r>
              <a:rPr lang="ko-KR" altLang="en-US" sz="1600" b="1" err="1"/>
              <a:t>측위</a:t>
            </a:r>
            <a:r>
              <a:rPr lang="en-US" altLang="ko-KR" sz="1600" b="1"/>
              <a:t> </a:t>
            </a:r>
            <a:r>
              <a:rPr lang="ko-KR" altLang="en-US" sz="1600" b="1"/>
              <a:t>연구]</a:t>
            </a:r>
            <a:endParaRPr lang="en-US" altLang="ko-KR" b="1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/>
              <a:t>게재</a:t>
            </a:r>
            <a:r>
              <a:rPr lang="en-US" altLang="ko-KR" sz="1400"/>
              <a:t> </a:t>
            </a:r>
            <a:r>
              <a:rPr lang="ko-KR" altLang="en-US" sz="1400"/>
              <a:t>학회</a:t>
            </a:r>
            <a:r>
              <a:rPr lang="en-US" altLang="ko-KR" sz="1400"/>
              <a:t>: Journal of the Korean Data Analysis Society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/>
              <a:t>출판</a:t>
            </a:r>
            <a:r>
              <a:rPr lang="en-US" altLang="ko-KR" sz="1400"/>
              <a:t> </a:t>
            </a:r>
            <a:r>
              <a:rPr lang="ko-KR" altLang="en-US" sz="1400"/>
              <a:t>연월</a:t>
            </a:r>
            <a:r>
              <a:rPr lang="en-US" altLang="ko-KR" sz="1400"/>
              <a:t>: 2023</a:t>
            </a:r>
            <a:r>
              <a:rPr lang="ko-KR" altLang="en-US" sz="1400"/>
              <a:t>년</a:t>
            </a:r>
            <a:r>
              <a:rPr lang="en-US" altLang="ko-KR" sz="1400"/>
              <a:t> 12</a:t>
            </a:r>
            <a:r>
              <a:rPr lang="ko-KR" altLang="en-US" sz="1400"/>
              <a:t>월</a:t>
            </a:r>
            <a:endParaRPr lang="en-US" altLang="ko-KR" sz="1400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05F522FE-17B1-AA03-2D16-253CE4E89AF3}"/>
              </a:ext>
            </a:extLst>
          </p:cNvPr>
          <p:cNvSpPr/>
          <p:nvPr/>
        </p:nvSpPr>
        <p:spPr>
          <a:xfrm rot="5400000">
            <a:off x="5763772" y="3988264"/>
            <a:ext cx="672491" cy="560962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</p:spTree>
    <p:extLst>
      <p:ext uri="{BB962C8B-B14F-4D97-AF65-F5344CB8AC3E}">
        <p14:creationId xmlns:p14="http://schemas.microsoft.com/office/powerpoint/2010/main" val="4114917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61F5CB9-9859-DE79-924F-DC7D589A7136}"/>
              </a:ext>
            </a:extLst>
          </p:cNvPr>
          <p:cNvSpPr/>
          <p:nvPr/>
        </p:nvSpPr>
        <p:spPr>
          <a:xfrm>
            <a:off x="6583756" y="1823746"/>
            <a:ext cx="5281667" cy="46689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sz="1400" b="1">
                <a:solidFill>
                  <a:srgbClr val="000000"/>
                </a:solidFill>
                <a:ea typeface="+mn-lt"/>
                <a:cs typeface="+mn-lt"/>
              </a:rPr>
              <a:t>문제 정의</a:t>
            </a:r>
            <a:endParaRPr lang="ko-KR" altLang="en-US" sz="1600">
              <a:solidFill>
                <a:srgbClr val="FFFFFF"/>
              </a:solidFill>
              <a:ea typeface="+mn-lt"/>
              <a:cs typeface="Arial"/>
            </a:endParaRPr>
          </a:p>
          <a:p>
            <a:pPr lvl="1">
              <a:lnSpc>
                <a:spcPct val="150000"/>
              </a:lnSpc>
            </a:pP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기존의 </a:t>
            </a:r>
            <a:r>
              <a:rPr lang="ko-KR" sz="1400" baseline="0">
                <a:solidFill>
                  <a:srgbClr val="000000"/>
                </a:solidFill>
                <a:ea typeface="+mn-lt"/>
                <a:cs typeface="+mn-lt"/>
              </a:rPr>
              <a:t>GPS 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기술은 실내 환경에서 다중 경로 문제로 </a:t>
            </a:r>
            <a:r>
              <a:rPr lang="ko-KR" sz="1400">
                <a:solidFill>
                  <a:srgbClr val="000000"/>
                </a:solidFill>
                <a:ea typeface="+mn-lt"/>
                <a:cs typeface="+mn-lt"/>
              </a:rPr>
              <a:t>인해 정확하지 않으며</a:t>
            </a:r>
            <a:r>
              <a:rPr lang="ko-KR" sz="1400" baseline="0">
                <a:solidFill>
                  <a:srgbClr val="000000"/>
                </a:solidFill>
                <a:ea typeface="+mn-lt"/>
                <a:cs typeface="+mn-lt"/>
              </a:rPr>
              <a:t>, </a:t>
            </a:r>
            <a:r>
              <a:rPr lang="ko-KR" sz="1400">
                <a:solidFill>
                  <a:srgbClr val="000000"/>
                </a:solidFill>
                <a:ea typeface="+mn-lt"/>
                <a:cs typeface="+mn-lt"/>
              </a:rPr>
              <a:t>실내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ko-KR" sz="1400" baseline="0">
                <a:solidFill>
                  <a:srgbClr val="000000"/>
                </a:solidFill>
                <a:ea typeface="+mn-lt"/>
                <a:cs typeface="+mn-lt"/>
              </a:rPr>
              <a:t>위치 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측정에서 신호 변동이 심해 정확한 예측 어려움</a:t>
            </a:r>
            <a:endParaRPr lang="en-US" altLang="ko-KR" sz="1400">
              <a:solidFill>
                <a:srgbClr val="000000"/>
              </a:solidFill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sz="1400" b="1">
                <a:solidFill>
                  <a:srgbClr val="000000"/>
                </a:solidFill>
                <a:ea typeface="+mn-lt"/>
                <a:cs typeface="+mn-lt"/>
              </a:rPr>
              <a:t>해결 방법</a:t>
            </a:r>
            <a:endParaRPr lang="ko-KR" altLang="en-US">
              <a:solidFill>
                <a:srgbClr val="FFFFFF"/>
              </a:solidFill>
              <a:ea typeface="+mn-lt"/>
              <a:cs typeface="+mn-lt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RSSI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ko-KR" sz="1400">
                <a:solidFill>
                  <a:srgbClr val="000000"/>
                </a:solidFill>
                <a:ea typeface="+mn-lt"/>
                <a:cs typeface="+mn-lt"/>
              </a:rPr>
              <a:t>데이터를 선형화하고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 이동 평균 필터를 </a:t>
            </a:r>
            <a:r>
              <a:rPr lang="ko-KR" sz="1400">
                <a:solidFill>
                  <a:srgbClr val="000000"/>
                </a:solidFill>
                <a:ea typeface="+mn-lt"/>
                <a:cs typeface="+mn-lt"/>
              </a:rPr>
              <a:t>사용하여 필터링한 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후</a:t>
            </a: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,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 이를 머신러닝 알고리즘</a:t>
            </a:r>
            <a:r>
              <a:rPr lang="ko-KR" sz="1400" baseline="0">
                <a:solidFill>
                  <a:srgbClr val="000000"/>
                </a:solidFill>
                <a:ea typeface="+mn-lt"/>
                <a:cs typeface="+mn-lt"/>
              </a:rPr>
              <a:t>(</a:t>
            </a: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SVM,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KNN,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FFNN</a:t>
            </a:r>
            <a:r>
              <a:rPr lang="ko-KR" sz="1400" baseline="0">
                <a:solidFill>
                  <a:srgbClr val="000000"/>
                </a:solidFill>
                <a:ea typeface="+mn-lt"/>
                <a:cs typeface="+mn-lt"/>
              </a:rPr>
              <a:t>)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으로 학습하여 객체의 위치 예측</a:t>
            </a:r>
            <a:endParaRPr lang="en-US" altLang="ko-KR" sz="140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ko-KR" altLang="en-US" sz="1400" b="1">
                <a:solidFill>
                  <a:srgbClr val="000000"/>
                </a:solidFill>
                <a:ea typeface="+mn-lt"/>
                <a:cs typeface="+mn-lt"/>
              </a:rPr>
              <a:t>결과</a:t>
            </a:r>
            <a:endParaRPr lang="ko-KR" altLang="en-US">
              <a:solidFill>
                <a:srgbClr val="FFFFFF"/>
              </a:solidFill>
              <a:ea typeface="+mn-lt"/>
              <a:cs typeface="+mn-lt"/>
            </a:endParaRPr>
          </a:p>
          <a:p>
            <a:pPr lvl="1">
              <a:lnSpc>
                <a:spcPct val="150000"/>
              </a:lnSpc>
            </a:pP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KNN,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ko-KR" sz="1400" baseline="0">
                <a:solidFill>
                  <a:srgbClr val="000000"/>
                </a:solidFill>
                <a:ea typeface="+mn-lt"/>
                <a:cs typeface="+mn-lt"/>
              </a:rPr>
              <a:t>SVM, </a:t>
            </a: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FFNN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 알고리즘을 테스트한 결과</a:t>
            </a:r>
            <a:r>
              <a:rPr lang="ko-KR" sz="1400" baseline="0">
                <a:solidFill>
                  <a:srgbClr val="000000"/>
                </a:solidFill>
                <a:ea typeface="+mn-lt"/>
                <a:cs typeface="+mn-lt"/>
              </a:rPr>
              <a:t>, KNN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이 약 </a:t>
            </a: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85%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의 정확도를 기록하였으며</a:t>
            </a: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,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SVM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은 </a:t>
            </a: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84%,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FFNN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은 </a:t>
            </a:r>
            <a:r>
              <a:rPr lang="en-US" altLang="ko-KR" sz="1400">
                <a:solidFill>
                  <a:srgbClr val="000000"/>
                </a:solidFill>
                <a:ea typeface="+mn-lt"/>
                <a:cs typeface="+mn-lt"/>
              </a:rPr>
              <a:t>76%</a:t>
            </a:r>
            <a:r>
              <a:rPr lang="ko-KR" altLang="en-US" sz="1400">
                <a:solidFill>
                  <a:srgbClr val="000000"/>
                </a:solidFill>
                <a:ea typeface="+mn-lt"/>
                <a:cs typeface="+mn-lt"/>
              </a:rPr>
              <a:t>의 정확도를 보임</a:t>
            </a:r>
            <a:endParaRPr lang="ko-KR" altLang="en-US" sz="140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,Sans-Serif"/>
              <a:buChar char="•"/>
            </a:pPr>
            <a:endParaRPr lang="ko-KR" altLang="en-US" sz="1400" b="1">
              <a:solidFill>
                <a:srgbClr val="000000"/>
              </a:solidFill>
              <a:latin typeface="Arial"/>
              <a:ea typeface="Pretendard"/>
              <a:cs typeface="Arial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1AD755D-356C-A3FB-6604-12B2E187A996}"/>
              </a:ext>
            </a:extLst>
          </p:cNvPr>
          <p:cNvSpPr/>
          <p:nvPr/>
        </p:nvSpPr>
        <p:spPr>
          <a:xfrm>
            <a:off x="-1012" y="1478"/>
            <a:ext cx="12194023" cy="6379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6EB160-51C4-F595-5A3E-32CDB1308402}"/>
              </a:ext>
            </a:extLst>
          </p:cNvPr>
          <p:cNvSpPr txBox="1"/>
          <p:nvPr/>
        </p:nvSpPr>
        <p:spPr>
          <a:xfrm flipH="1">
            <a:off x="-1055" y="-1370"/>
            <a:ext cx="3939514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600" b="1" spc="-300" err="1">
                <a:solidFill>
                  <a:srgbClr val="FFFFFF"/>
                </a:solidFill>
                <a:latin typeface="+mj-ea"/>
                <a:ea typeface="+mj-ea"/>
              </a:rPr>
              <a:t>참고</a:t>
            </a:r>
            <a:r>
              <a:rPr lang="en-US" altLang="ko-KR" sz="3600" b="1" spc="-300">
                <a:solidFill>
                  <a:srgbClr val="FFFFFF"/>
                </a:solidFill>
                <a:latin typeface="+mj-ea"/>
                <a:ea typeface="+mj-ea"/>
              </a:rPr>
              <a:t> 논문 2.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2F4FFC-2DEE-5D34-684B-B17FDAC66021}"/>
              </a:ext>
            </a:extLst>
          </p:cNvPr>
          <p:cNvSpPr txBox="1"/>
          <p:nvPr/>
        </p:nvSpPr>
        <p:spPr>
          <a:xfrm>
            <a:off x="138670" y="646670"/>
            <a:ext cx="9079470" cy="10728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/>
              <a:t>[</a:t>
            </a:r>
            <a:r>
              <a:rPr lang="en-US" sz="1600" b="1">
                <a:ea typeface="+mn-lt"/>
                <a:cs typeface="+mn-lt"/>
              </a:rPr>
              <a:t>Improved RSSI </a:t>
            </a:r>
            <a:r>
              <a:rPr lang="en-US" altLang="ko-KR" sz="1600" b="1">
                <a:ea typeface="+mn-lt"/>
                <a:cs typeface="+mn-lt"/>
              </a:rPr>
              <a:t>Indoor Localization in IoT Systems with Machine Learning Algorithms</a:t>
            </a:r>
            <a:r>
              <a:rPr lang="ko-KR" altLang="en-US" sz="1600" b="1"/>
              <a:t>]</a:t>
            </a:r>
            <a:endParaRPr lang="en-US" altLang="ko-KR" b="1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/>
              <a:t>게재</a:t>
            </a:r>
            <a:r>
              <a:rPr lang="en-US" altLang="ko-KR" sz="1400"/>
              <a:t> </a:t>
            </a:r>
            <a:r>
              <a:rPr lang="ko-KR" altLang="en-US" sz="1400"/>
              <a:t>학회</a:t>
            </a:r>
            <a:r>
              <a:rPr lang="en-US" altLang="ko-KR" sz="1400"/>
              <a:t>: Signals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/>
              <a:t>출판</a:t>
            </a:r>
            <a:r>
              <a:rPr lang="en-US" altLang="ko-KR" sz="1400"/>
              <a:t> </a:t>
            </a:r>
            <a:r>
              <a:rPr lang="ko-KR" altLang="en-US" sz="1400"/>
              <a:t>연월</a:t>
            </a:r>
            <a:r>
              <a:rPr lang="en-US" altLang="ko-KR" sz="1400"/>
              <a:t>: 2023</a:t>
            </a:r>
            <a:r>
              <a:rPr lang="ko-KR" altLang="en-US" sz="1400"/>
              <a:t>년 4월</a:t>
            </a:r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05F522FE-17B1-AA03-2D16-253CE4E89AF3}"/>
              </a:ext>
            </a:extLst>
          </p:cNvPr>
          <p:cNvSpPr/>
          <p:nvPr/>
        </p:nvSpPr>
        <p:spPr>
          <a:xfrm rot="5400000">
            <a:off x="5763772" y="3988264"/>
            <a:ext cx="672491" cy="560962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pic>
        <p:nvPicPr>
          <p:cNvPr id="3" name="그림 2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9073DBC1-F41E-409D-DFB0-FCAE4D0D0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27" y="1901567"/>
            <a:ext cx="5290523" cy="4510216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01421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_008_10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4D60"/>
      </a:accent1>
      <a:accent2>
        <a:srgbClr val="006182"/>
      </a:accent2>
      <a:accent3>
        <a:srgbClr val="4E849C"/>
      </a:accent3>
      <a:accent4>
        <a:srgbClr val="DCDBD9"/>
      </a:accent4>
      <a:accent5>
        <a:srgbClr val="3B626E"/>
      </a:accent5>
      <a:accent6>
        <a:srgbClr val="27383E"/>
      </a:accent6>
      <a:hlink>
        <a:srgbClr val="3F3F3F"/>
      </a:hlink>
      <a:folHlink>
        <a:srgbClr val="3F3F3F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E963C4F5EFA3E428D248C8C128A77AC" ma:contentTypeVersion="8" ma:contentTypeDescription="새 문서를 만듭니다." ma:contentTypeScope="" ma:versionID="7bf41535fa64e7ae0afe7ad9d8c7e4fb">
  <xsd:schema xmlns:xsd="http://www.w3.org/2001/XMLSchema" xmlns:xs="http://www.w3.org/2001/XMLSchema" xmlns:p="http://schemas.microsoft.com/office/2006/metadata/properties" xmlns:ns3="57af6cd7-9428-4c2d-af47-e0240e733707" targetNamespace="http://schemas.microsoft.com/office/2006/metadata/properties" ma:root="true" ma:fieldsID="1ad97694fd6ea59b9f9b16a3ef734de1" ns3:_="">
    <xsd:import namespace="57af6cd7-9428-4c2d-af47-e0240e73370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  <xsd:element ref="ns3:MediaServiceSearchProperties" minOccurs="0"/>
                <xsd:element ref="ns3:_activity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af6cd7-9428-4c2d-af47-e0240e73370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4" nillable="true" ma:displayName="_activity" ma:hidden="true" ma:internalName="_activity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7af6cd7-9428-4c2d-af47-e0240e73370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34BE55-8878-404E-B871-687B67582D09}">
  <ds:schemaRefs>
    <ds:schemaRef ds:uri="57af6cd7-9428-4c2d-af47-e0240e73370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AD09304-BD54-4C65-820A-D9BE807B8745}">
  <ds:schemaRefs>
    <ds:schemaRef ds:uri="57af6cd7-9428-4c2d-af47-e0240e73370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86B4D8E-F5B8-45F8-BEA5-D95B720E034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와이드스크린</PresentationFormat>
  <Slides>23</Slides>
  <Notes>23</Notes>
  <HiddenSlides>0</HiddenSlide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4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revision>328</cp:revision>
  <dcterms:created xsi:type="dcterms:W3CDTF">2022-08-03T01:14:38Z</dcterms:created>
  <dcterms:modified xsi:type="dcterms:W3CDTF">2024-09-26T04:00:46Z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0x0101002E963C4F5EFA3E428D248C8C128A77AC</vt:lpwstr>
  </property>
</Properties>
</file>